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32918400" cy="21945600"/>
  <p:notesSz cx="9296400" cy="14782800"/>
  <p:defaultTextStyle>
    <a:defPPr>
      <a:defRPr lang="en-US"/>
    </a:defPPr>
    <a:lvl1pPr algn="l" rtl="0" fontAlgn="base">
      <a:spcBef>
        <a:spcPct val="0"/>
      </a:spcBef>
      <a:spcAft>
        <a:spcPct val="0"/>
      </a:spcAft>
      <a:defRPr sz="1700" kern="1200">
        <a:solidFill>
          <a:schemeClr val="tx1"/>
        </a:solidFill>
        <a:latin typeface="Arial" charset="0"/>
        <a:ea typeface="+mn-ea"/>
        <a:cs typeface="+mn-cs"/>
      </a:defRPr>
    </a:lvl1pPr>
    <a:lvl2pPr marL="303213" indent="153988" algn="l" rtl="0" fontAlgn="base">
      <a:spcBef>
        <a:spcPct val="0"/>
      </a:spcBef>
      <a:spcAft>
        <a:spcPct val="0"/>
      </a:spcAft>
      <a:defRPr sz="1700" kern="1200">
        <a:solidFill>
          <a:schemeClr val="tx1"/>
        </a:solidFill>
        <a:latin typeface="Arial" charset="0"/>
        <a:ea typeface="+mn-ea"/>
        <a:cs typeface="+mn-cs"/>
      </a:defRPr>
    </a:lvl2pPr>
    <a:lvl3pPr marL="608013" indent="306388" algn="l" rtl="0" fontAlgn="base">
      <a:spcBef>
        <a:spcPct val="0"/>
      </a:spcBef>
      <a:spcAft>
        <a:spcPct val="0"/>
      </a:spcAft>
      <a:defRPr sz="1700" kern="1200">
        <a:solidFill>
          <a:schemeClr val="tx1"/>
        </a:solidFill>
        <a:latin typeface="Arial" charset="0"/>
        <a:ea typeface="+mn-ea"/>
        <a:cs typeface="+mn-cs"/>
      </a:defRPr>
    </a:lvl3pPr>
    <a:lvl4pPr marL="912813" indent="458788" algn="l" rtl="0" fontAlgn="base">
      <a:spcBef>
        <a:spcPct val="0"/>
      </a:spcBef>
      <a:spcAft>
        <a:spcPct val="0"/>
      </a:spcAft>
      <a:defRPr sz="1700" kern="1200">
        <a:solidFill>
          <a:schemeClr val="tx1"/>
        </a:solidFill>
        <a:latin typeface="Arial" charset="0"/>
        <a:ea typeface="+mn-ea"/>
        <a:cs typeface="+mn-cs"/>
      </a:defRPr>
    </a:lvl4pPr>
    <a:lvl5pPr marL="1217613" indent="611188" algn="l" rtl="0" fontAlgn="base">
      <a:spcBef>
        <a:spcPct val="0"/>
      </a:spcBef>
      <a:spcAft>
        <a:spcPct val="0"/>
      </a:spcAft>
      <a:defRPr sz="1700" kern="1200">
        <a:solidFill>
          <a:schemeClr val="tx1"/>
        </a:solidFill>
        <a:latin typeface="Arial" charset="0"/>
        <a:ea typeface="+mn-ea"/>
        <a:cs typeface="+mn-cs"/>
      </a:defRPr>
    </a:lvl5pPr>
    <a:lvl6pPr marL="2286000" algn="l" defTabSz="914400" rtl="0" eaLnBrk="1" latinLnBrk="0" hangingPunct="1">
      <a:defRPr sz="1700" kern="1200">
        <a:solidFill>
          <a:schemeClr val="tx1"/>
        </a:solidFill>
        <a:latin typeface="Arial" charset="0"/>
        <a:ea typeface="+mn-ea"/>
        <a:cs typeface="+mn-cs"/>
      </a:defRPr>
    </a:lvl6pPr>
    <a:lvl7pPr marL="2743200" algn="l" defTabSz="914400" rtl="0" eaLnBrk="1" latinLnBrk="0" hangingPunct="1">
      <a:defRPr sz="1700" kern="1200">
        <a:solidFill>
          <a:schemeClr val="tx1"/>
        </a:solidFill>
        <a:latin typeface="Arial" charset="0"/>
        <a:ea typeface="+mn-ea"/>
        <a:cs typeface="+mn-cs"/>
      </a:defRPr>
    </a:lvl7pPr>
    <a:lvl8pPr marL="3200400" algn="l" defTabSz="914400" rtl="0" eaLnBrk="1" latinLnBrk="0" hangingPunct="1">
      <a:defRPr sz="1700" kern="1200">
        <a:solidFill>
          <a:schemeClr val="tx1"/>
        </a:solidFill>
        <a:latin typeface="Arial" charset="0"/>
        <a:ea typeface="+mn-ea"/>
        <a:cs typeface="+mn-cs"/>
      </a:defRPr>
    </a:lvl8pPr>
    <a:lvl9pPr marL="3657600" algn="l" defTabSz="914400" rtl="0" eaLnBrk="1" latinLnBrk="0" hangingPunct="1">
      <a:defRPr sz="17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CC"/>
    <a:srgbClr val="FFFFCC"/>
    <a:srgbClr val="CCFFFF"/>
    <a:srgbClr val="CCFFCC"/>
    <a:srgbClr val="FFFF99"/>
    <a:srgbClr val="FFCCFF"/>
    <a:srgbClr val="FF66FF"/>
    <a:srgbClr val="FFAB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autoAdjust="0"/>
    <p:restoredTop sz="98831" autoAdjust="0"/>
  </p:normalViewPr>
  <p:slideViewPr>
    <p:cSldViewPr>
      <p:cViewPr>
        <p:scale>
          <a:sx n="50" d="100"/>
          <a:sy n="50" d="100"/>
        </p:scale>
        <p:origin x="2178" y="2514"/>
      </p:cViewPr>
      <p:guideLst>
        <p:guide orient="horz" pos="6912"/>
        <p:guide pos="10368"/>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13EleanorHF\Desktop\My%20Classes\11-12\Chemistry\Natron%20whoot%20whoo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Sheet1!$A$2</c:f>
              <c:strCache>
                <c:ptCount val="1"/>
                <c:pt idx="0">
                  <c:v>original (g)</c:v>
                </c:pt>
              </c:strCache>
            </c:strRef>
          </c:tx>
          <c:cat>
            <c:strRef>
              <c:f>Sheet1!$B$1:$I$1</c:f>
              <c:strCache>
                <c:ptCount val="8"/>
                <c:pt idx="0">
                  <c:v>Sample 1</c:v>
                </c:pt>
                <c:pt idx="1">
                  <c:v>Sample 2</c:v>
                </c:pt>
                <c:pt idx="2">
                  <c:v>Sample 3</c:v>
                </c:pt>
                <c:pt idx="3">
                  <c:v>Sample 4</c:v>
                </c:pt>
                <c:pt idx="4">
                  <c:v>Sample 5</c:v>
                </c:pt>
                <c:pt idx="5">
                  <c:v>Sample 6</c:v>
                </c:pt>
                <c:pt idx="6">
                  <c:v>Sample 7</c:v>
                </c:pt>
                <c:pt idx="7">
                  <c:v>Sample 8</c:v>
                </c:pt>
              </c:strCache>
            </c:strRef>
          </c:cat>
          <c:val>
            <c:numRef>
              <c:f>Sheet1!$B$2:$I$2</c:f>
              <c:numCache>
                <c:formatCode>General</c:formatCode>
                <c:ptCount val="8"/>
                <c:pt idx="0">
                  <c:v>2.0099999999999998</c:v>
                </c:pt>
                <c:pt idx="1">
                  <c:v>2.06</c:v>
                </c:pt>
                <c:pt idx="2">
                  <c:v>1.9900000000000013</c:v>
                </c:pt>
                <c:pt idx="3">
                  <c:v>1.9700000000000013</c:v>
                </c:pt>
                <c:pt idx="4">
                  <c:v>2.5099999999999998</c:v>
                </c:pt>
                <c:pt idx="5">
                  <c:v>2.48</c:v>
                </c:pt>
                <c:pt idx="6">
                  <c:v>4.51</c:v>
                </c:pt>
                <c:pt idx="7">
                  <c:v>4.5199999999999996</c:v>
                </c:pt>
              </c:numCache>
            </c:numRef>
          </c:val>
        </c:ser>
        <c:ser>
          <c:idx val="1"/>
          <c:order val="1"/>
          <c:tx>
            <c:strRef>
              <c:f>Sheet1!$A$3</c:f>
              <c:strCache>
                <c:ptCount val="1"/>
                <c:pt idx="0">
                  <c:v>Dried (g)</c:v>
                </c:pt>
              </c:strCache>
            </c:strRef>
          </c:tx>
          <c:cat>
            <c:strRef>
              <c:f>Sheet1!$B$1:$I$1</c:f>
              <c:strCache>
                <c:ptCount val="8"/>
                <c:pt idx="0">
                  <c:v>Sample 1</c:v>
                </c:pt>
                <c:pt idx="1">
                  <c:v>Sample 2</c:v>
                </c:pt>
                <c:pt idx="2">
                  <c:v>Sample 3</c:v>
                </c:pt>
                <c:pt idx="3">
                  <c:v>Sample 4</c:v>
                </c:pt>
                <c:pt idx="4">
                  <c:v>Sample 5</c:v>
                </c:pt>
                <c:pt idx="5">
                  <c:v>Sample 6</c:v>
                </c:pt>
                <c:pt idx="6">
                  <c:v>Sample 7</c:v>
                </c:pt>
                <c:pt idx="7">
                  <c:v>Sample 8</c:v>
                </c:pt>
              </c:strCache>
            </c:strRef>
          </c:cat>
          <c:val>
            <c:numRef>
              <c:f>Sheet1!$B$3:$I$3</c:f>
              <c:numCache>
                <c:formatCode>General</c:formatCode>
                <c:ptCount val="8"/>
                <c:pt idx="0">
                  <c:v>0.75000000000000089</c:v>
                </c:pt>
                <c:pt idx="1">
                  <c:v>1.25</c:v>
                </c:pt>
                <c:pt idx="2">
                  <c:v>1.3</c:v>
                </c:pt>
                <c:pt idx="3">
                  <c:v>0.74000000000000077</c:v>
                </c:pt>
                <c:pt idx="4">
                  <c:v>1.32</c:v>
                </c:pt>
                <c:pt idx="5">
                  <c:v>1.04</c:v>
                </c:pt>
                <c:pt idx="6">
                  <c:v>2.15</c:v>
                </c:pt>
                <c:pt idx="7">
                  <c:v>2.3199999999999967</c:v>
                </c:pt>
              </c:numCache>
            </c:numRef>
          </c:val>
        </c:ser>
        <c:axId val="116803840"/>
        <c:axId val="117211136"/>
      </c:barChart>
      <c:catAx>
        <c:axId val="116803840"/>
        <c:scaling>
          <c:orientation val="minMax"/>
        </c:scaling>
        <c:axPos val="b"/>
        <c:tickLblPos val="nextTo"/>
        <c:crossAx val="117211136"/>
        <c:crosses val="autoZero"/>
        <c:auto val="1"/>
        <c:lblAlgn val="ctr"/>
        <c:lblOffset val="100"/>
      </c:catAx>
      <c:valAx>
        <c:axId val="117211136"/>
        <c:scaling>
          <c:orientation val="minMax"/>
        </c:scaling>
        <c:axPos val="l"/>
        <c:majorGridlines/>
        <c:numFmt formatCode="General" sourceLinked="1"/>
        <c:tickLblPos val="nextTo"/>
        <c:crossAx val="116803840"/>
        <c:crosses val="autoZero"/>
        <c:crossBetween val="between"/>
      </c:valAx>
    </c:plotArea>
    <c:legend>
      <c:legendPos val="r"/>
      <c:layout/>
    </c:legend>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0" y="0"/>
            <a:ext cx="4029075" cy="739775"/>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t" anchorCtr="0" compatLnSpc="1">
            <a:prstTxWarp prst="textNoShape">
              <a:avLst/>
            </a:prstTxWarp>
          </a:bodyPr>
          <a:lstStyle>
            <a:lvl1pPr>
              <a:defRPr sz="1800">
                <a:latin typeface="Times New Roman" pitchFamily="18" charset="0"/>
              </a:defRPr>
            </a:lvl1pPr>
          </a:lstStyle>
          <a:p>
            <a:pPr>
              <a:defRPr/>
            </a:pPr>
            <a:endParaRPr lang="en-US"/>
          </a:p>
        </p:txBody>
      </p:sp>
      <p:sp>
        <p:nvSpPr>
          <p:cNvPr id="4099" name="Rectangle 1027"/>
          <p:cNvSpPr>
            <a:spLocks noGrp="1" noChangeArrowheads="1"/>
          </p:cNvSpPr>
          <p:nvPr>
            <p:ph type="dt" sz="quarter" idx="1"/>
          </p:nvPr>
        </p:nvSpPr>
        <p:spPr bwMode="auto">
          <a:xfrm>
            <a:off x="5267325" y="0"/>
            <a:ext cx="4029075" cy="739775"/>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t" anchorCtr="0" compatLnSpc="1">
            <a:prstTxWarp prst="textNoShape">
              <a:avLst/>
            </a:prstTxWarp>
          </a:bodyPr>
          <a:lstStyle>
            <a:lvl1pPr algn="r">
              <a:defRPr sz="1800">
                <a:latin typeface="Times New Roman" pitchFamily="18" charset="0"/>
              </a:defRPr>
            </a:lvl1pPr>
          </a:lstStyle>
          <a:p>
            <a:pPr>
              <a:defRPr/>
            </a:pPr>
            <a:endParaRPr lang="en-US"/>
          </a:p>
        </p:txBody>
      </p:sp>
      <p:sp>
        <p:nvSpPr>
          <p:cNvPr id="4100" name="Rectangle 1028"/>
          <p:cNvSpPr>
            <a:spLocks noGrp="1" noChangeArrowheads="1"/>
          </p:cNvSpPr>
          <p:nvPr>
            <p:ph type="ftr" sz="quarter" idx="2"/>
          </p:nvPr>
        </p:nvSpPr>
        <p:spPr bwMode="auto">
          <a:xfrm>
            <a:off x="0" y="14043025"/>
            <a:ext cx="4029075" cy="739775"/>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b" anchorCtr="0" compatLnSpc="1">
            <a:prstTxWarp prst="textNoShape">
              <a:avLst/>
            </a:prstTxWarp>
          </a:bodyPr>
          <a:lstStyle>
            <a:lvl1pPr>
              <a:defRPr sz="1800">
                <a:latin typeface="Times New Roman" pitchFamily="18" charset="0"/>
              </a:defRPr>
            </a:lvl1pPr>
          </a:lstStyle>
          <a:p>
            <a:pPr>
              <a:defRPr/>
            </a:pPr>
            <a:endParaRPr lang="en-US"/>
          </a:p>
        </p:txBody>
      </p:sp>
      <p:sp>
        <p:nvSpPr>
          <p:cNvPr id="4101" name="Rectangle 1029"/>
          <p:cNvSpPr>
            <a:spLocks noGrp="1" noChangeArrowheads="1"/>
          </p:cNvSpPr>
          <p:nvPr>
            <p:ph type="sldNum" sz="quarter" idx="3"/>
          </p:nvPr>
        </p:nvSpPr>
        <p:spPr bwMode="auto">
          <a:xfrm>
            <a:off x="5267325" y="14043025"/>
            <a:ext cx="4029075" cy="739775"/>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b" anchorCtr="0" compatLnSpc="1">
            <a:prstTxWarp prst="textNoShape">
              <a:avLst/>
            </a:prstTxWarp>
          </a:bodyPr>
          <a:lstStyle>
            <a:lvl1pPr algn="r">
              <a:defRPr sz="1800">
                <a:latin typeface="Times New Roman" pitchFamily="18" charset="0"/>
              </a:defRPr>
            </a:lvl1pPr>
          </a:lstStyle>
          <a:p>
            <a:pPr>
              <a:defRPr/>
            </a:pPr>
            <a:fld id="{2DE4960F-7C12-4600-9B3F-2DEF3AB28F03}"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4029075" cy="739775"/>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t" anchorCtr="0" compatLnSpc="1">
            <a:prstTxWarp prst="textNoShape">
              <a:avLst/>
            </a:prstTxWarp>
          </a:bodyPr>
          <a:lstStyle>
            <a:lvl1pPr>
              <a:defRPr sz="1800">
                <a:latin typeface="Times New Roman" pitchFamily="18" charset="0"/>
              </a:defRPr>
            </a:lvl1pPr>
          </a:lstStyle>
          <a:p>
            <a:pPr>
              <a:defRPr/>
            </a:pPr>
            <a:endParaRPr lang="en-US"/>
          </a:p>
        </p:txBody>
      </p:sp>
      <p:sp>
        <p:nvSpPr>
          <p:cNvPr id="9219" name="Rectangle 3"/>
          <p:cNvSpPr>
            <a:spLocks noGrp="1" noChangeArrowheads="1"/>
          </p:cNvSpPr>
          <p:nvPr>
            <p:ph type="dt" idx="1"/>
          </p:nvPr>
        </p:nvSpPr>
        <p:spPr bwMode="auto">
          <a:xfrm>
            <a:off x="5265738" y="0"/>
            <a:ext cx="4029075" cy="739775"/>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t" anchorCtr="0" compatLnSpc="1">
            <a:prstTxWarp prst="textNoShape">
              <a:avLst/>
            </a:prstTxWarp>
          </a:bodyPr>
          <a:lstStyle>
            <a:lvl1pPr algn="r">
              <a:defRPr sz="1800">
                <a:latin typeface="Times New Roman" pitchFamily="18"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490538" y="1108075"/>
            <a:ext cx="8315325" cy="554355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930275" y="7021513"/>
            <a:ext cx="7435850" cy="6653212"/>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14041438"/>
            <a:ext cx="4029075" cy="738187"/>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b" anchorCtr="0" compatLnSpc="1">
            <a:prstTxWarp prst="textNoShape">
              <a:avLst/>
            </a:prstTxWarp>
          </a:bodyPr>
          <a:lstStyle>
            <a:lvl1pPr>
              <a:defRPr sz="1800">
                <a:latin typeface="Times New Roman" pitchFamily="18" charset="0"/>
              </a:defRPr>
            </a:lvl1pPr>
          </a:lstStyle>
          <a:p>
            <a:pPr>
              <a:defRPr/>
            </a:pPr>
            <a:endParaRPr lang="en-US"/>
          </a:p>
        </p:txBody>
      </p:sp>
      <p:sp>
        <p:nvSpPr>
          <p:cNvPr id="9223" name="Rectangle 7"/>
          <p:cNvSpPr>
            <a:spLocks noGrp="1" noChangeArrowheads="1"/>
          </p:cNvSpPr>
          <p:nvPr>
            <p:ph type="sldNum" sz="quarter" idx="5"/>
          </p:nvPr>
        </p:nvSpPr>
        <p:spPr bwMode="auto">
          <a:xfrm>
            <a:off x="5265738" y="14041438"/>
            <a:ext cx="4029075" cy="738187"/>
          </a:xfrm>
          <a:prstGeom prst="rect">
            <a:avLst/>
          </a:prstGeom>
          <a:noFill/>
          <a:ln>
            <a:noFill/>
          </a:ln>
          <a:effectLst/>
          <a:extLst>
            <a:ext uri="{909E8E84-426E-40DD-AFC4-6F175D3DCCD1}"/>
            <a:ext uri="{91240B29-F687-4F45-9708-019B960494DF}"/>
            <a:ext uri="{AF507438-7753-43E0-B8FC-AC1667EBCBE1}"/>
          </a:extLst>
        </p:spPr>
        <p:txBody>
          <a:bodyPr vert="horz" wrap="square" lIns="137590" tIns="68795" rIns="137590" bIns="68795" numCol="1" anchor="b" anchorCtr="0" compatLnSpc="1">
            <a:prstTxWarp prst="textNoShape">
              <a:avLst/>
            </a:prstTxWarp>
          </a:bodyPr>
          <a:lstStyle>
            <a:lvl1pPr algn="r">
              <a:defRPr sz="1800">
                <a:latin typeface="Times New Roman" pitchFamily="18" charset="0"/>
              </a:defRPr>
            </a:lvl1pPr>
          </a:lstStyle>
          <a:p>
            <a:pPr>
              <a:defRPr/>
            </a:pPr>
            <a:fld id="{F6205A25-9059-4306-A1F8-2924BE39E50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800" kern="1200">
        <a:solidFill>
          <a:schemeClr val="tx1"/>
        </a:solidFill>
        <a:latin typeface="Times New Roman" pitchFamily="18" charset="0"/>
        <a:ea typeface="+mn-ea"/>
        <a:cs typeface="+mn-cs"/>
      </a:defRPr>
    </a:lvl1pPr>
    <a:lvl2pPr marL="303213" algn="l" rtl="0" eaLnBrk="0" fontAlgn="base" hangingPunct="0">
      <a:spcBef>
        <a:spcPct val="30000"/>
      </a:spcBef>
      <a:spcAft>
        <a:spcPct val="0"/>
      </a:spcAft>
      <a:defRPr sz="800" kern="1200">
        <a:solidFill>
          <a:schemeClr val="tx1"/>
        </a:solidFill>
        <a:latin typeface="Times New Roman" pitchFamily="18" charset="0"/>
        <a:ea typeface="+mn-ea"/>
        <a:cs typeface="+mn-cs"/>
      </a:defRPr>
    </a:lvl2pPr>
    <a:lvl3pPr marL="608013" algn="l" rtl="0" eaLnBrk="0" fontAlgn="base" hangingPunct="0">
      <a:spcBef>
        <a:spcPct val="30000"/>
      </a:spcBef>
      <a:spcAft>
        <a:spcPct val="0"/>
      </a:spcAft>
      <a:defRPr sz="800" kern="1200">
        <a:solidFill>
          <a:schemeClr val="tx1"/>
        </a:solidFill>
        <a:latin typeface="Times New Roman" pitchFamily="18" charset="0"/>
        <a:ea typeface="+mn-ea"/>
        <a:cs typeface="+mn-cs"/>
      </a:defRPr>
    </a:lvl3pPr>
    <a:lvl4pPr marL="912813" algn="l" rtl="0" eaLnBrk="0" fontAlgn="base" hangingPunct="0">
      <a:spcBef>
        <a:spcPct val="30000"/>
      </a:spcBef>
      <a:spcAft>
        <a:spcPct val="0"/>
      </a:spcAft>
      <a:defRPr sz="800" kern="1200">
        <a:solidFill>
          <a:schemeClr val="tx1"/>
        </a:solidFill>
        <a:latin typeface="Times New Roman" pitchFamily="18" charset="0"/>
        <a:ea typeface="+mn-ea"/>
        <a:cs typeface="+mn-cs"/>
      </a:defRPr>
    </a:lvl4pPr>
    <a:lvl5pPr marL="1217613" algn="l" rtl="0" eaLnBrk="0" fontAlgn="base" hangingPunct="0">
      <a:spcBef>
        <a:spcPct val="30000"/>
      </a:spcBef>
      <a:spcAft>
        <a:spcPct val="0"/>
      </a:spcAft>
      <a:defRPr sz="800" kern="1200">
        <a:solidFill>
          <a:schemeClr val="tx1"/>
        </a:solidFill>
        <a:latin typeface="Times New Roman" pitchFamily="18" charset="0"/>
        <a:ea typeface="+mn-ea"/>
        <a:cs typeface="+mn-cs"/>
      </a:defRPr>
    </a:lvl5pPr>
    <a:lvl6pPr marL="1523848" algn="l" defTabSz="609539" rtl="0" eaLnBrk="1" latinLnBrk="0" hangingPunct="1">
      <a:defRPr sz="800" kern="1200">
        <a:solidFill>
          <a:schemeClr val="tx1"/>
        </a:solidFill>
        <a:latin typeface="+mn-lt"/>
        <a:ea typeface="+mn-ea"/>
        <a:cs typeface="+mn-cs"/>
      </a:defRPr>
    </a:lvl6pPr>
    <a:lvl7pPr marL="1828617" algn="l" defTabSz="609539" rtl="0" eaLnBrk="1" latinLnBrk="0" hangingPunct="1">
      <a:defRPr sz="800" kern="1200">
        <a:solidFill>
          <a:schemeClr val="tx1"/>
        </a:solidFill>
        <a:latin typeface="+mn-lt"/>
        <a:ea typeface="+mn-ea"/>
        <a:cs typeface="+mn-cs"/>
      </a:defRPr>
    </a:lvl7pPr>
    <a:lvl8pPr marL="2133387" algn="l" defTabSz="609539" rtl="0" eaLnBrk="1" latinLnBrk="0" hangingPunct="1">
      <a:defRPr sz="800" kern="1200">
        <a:solidFill>
          <a:schemeClr val="tx1"/>
        </a:solidFill>
        <a:latin typeface="+mn-lt"/>
        <a:ea typeface="+mn-ea"/>
        <a:cs typeface="+mn-cs"/>
      </a:defRPr>
    </a:lvl8pPr>
    <a:lvl9pPr marL="2438156" algn="l" defTabSz="609539" rtl="0" eaLnBrk="1" latinLnBrk="0" hangingPunct="1">
      <a:defRPr sz="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ln>
            <a:miter lim="800000"/>
            <a:headEnd/>
            <a:tailEnd/>
          </a:ln>
        </p:spPr>
        <p:txBody>
          <a:bodyPr/>
          <a:lstStyle/>
          <a:p>
            <a:fld id="{61179F83-84FC-4FA0-966F-8B6B6EAE5F9F}" type="slidenum">
              <a:rPr lang="en-US" smtClean="0"/>
              <a:pPr/>
              <a:t>1</a:t>
            </a:fld>
            <a:endParaRPr lang="en-US" smtClean="0"/>
          </a:p>
        </p:txBody>
      </p:sp>
      <p:sp>
        <p:nvSpPr>
          <p:cNvPr id="4099" name="Rectangle 2"/>
          <p:cNvSpPr>
            <a:spLocks noGrp="1" noRot="1" noChangeAspect="1" noChangeArrowheads="1" noTextEdit="1"/>
          </p:cNvSpPr>
          <p:nvPr>
            <p:ph type="sldImg"/>
          </p:nvPr>
        </p:nvSpPr>
        <p:spPr>
          <a:ln/>
        </p:spPr>
      </p:sp>
      <p:sp>
        <p:nvSpPr>
          <p:cNvPr id="410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9092" y="6817784"/>
            <a:ext cx="27980217" cy="4703233"/>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8184" y="12435417"/>
            <a:ext cx="23042033" cy="5609167"/>
          </a:xfrm>
        </p:spPr>
        <p:txBody>
          <a:bodyPr/>
          <a:lstStyle>
            <a:lvl1pPr marL="0" indent="0" algn="ctr">
              <a:buNone/>
              <a:defRPr/>
            </a:lvl1pPr>
            <a:lvl2pPr marL="304770" indent="0" algn="ctr">
              <a:buNone/>
              <a:defRPr/>
            </a:lvl2pPr>
            <a:lvl3pPr marL="609539" indent="0" algn="ctr">
              <a:buNone/>
              <a:defRPr/>
            </a:lvl3pPr>
            <a:lvl4pPr marL="914309" indent="0" algn="ctr">
              <a:buNone/>
              <a:defRPr/>
            </a:lvl4pPr>
            <a:lvl5pPr marL="1219078" indent="0" algn="ctr">
              <a:buNone/>
              <a:defRPr/>
            </a:lvl5pPr>
            <a:lvl6pPr marL="1523848" indent="0" algn="ctr">
              <a:buNone/>
              <a:defRPr/>
            </a:lvl6pPr>
            <a:lvl7pPr marL="1828617" indent="0" algn="ctr">
              <a:buNone/>
              <a:defRPr/>
            </a:lvl7pPr>
            <a:lvl8pPr marL="2133387" indent="0" algn="ctr">
              <a:buNone/>
              <a:defRPr/>
            </a:lvl8pPr>
            <a:lvl9pPr marL="2438156"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8A9951F-4B14-47A6-AE95-4BEB4EA9318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155A75C-BCA7-4A09-9DFC-05C53400C5F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4784" y="1950509"/>
            <a:ext cx="6994525" cy="1755669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9093" y="1950509"/>
            <a:ext cx="20884091" cy="1755669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7E0E775-A1FF-4497-9C6B-E743D1EFD73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8C2685A-29D4-4CCE-B096-125AEF69C3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6" y="14102292"/>
            <a:ext cx="27980217" cy="4358217"/>
          </a:xfrm>
        </p:spPr>
        <p:txBody>
          <a:bodyPr anchor="t"/>
          <a:lstStyle>
            <a:lvl1pPr algn="l">
              <a:defRPr sz="27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6" y="9301692"/>
            <a:ext cx="27980217" cy="4800600"/>
          </a:xfrm>
        </p:spPr>
        <p:txBody>
          <a:bodyPr anchor="b"/>
          <a:lstStyle>
            <a:lvl1pPr marL="0" indent="0">
              <a:buNone/>
              <a:defRPr sz="1300"/>
            </a:lvl1pPr>
            <a:lvl2pPr marL="304770" indent="0">
              <a:buNone/>
              <a:defRPr sz="1200"/>
            </a:lvl2pPr>
            <a:lvl3pPr marL="609539" indent="0">
              <a:buNone/>
              <a:defRPr sz="1100"/>
            </a:lvl3pPr>
            <a:lvl4pPr marL="914309" indent="0">
              <a:buNone/>
              <a:defRPr sz="900"/>
            </a:lvl4pPr>
            <a:lvl5pPr marL="1219078" indent="0">
              <a:buNone/>
              <a:defRPr sz="900"/>
            </a:lvl5pPr>
            <a:lvl6pPr marL="1523848" indent="0">
              <a:buNone/>
              <a:defRPr sz="900"/>
            </a:lvl6pPr>
            <a:lvl7pPr marL="1828617" indent="0">
              <a:buNone/>
              <a:defRPr sz="900"/>
            </a:lvl7pPr>
            <a:lvl8pPr marL="2133387" indent="0">
              <a:buNone/>
              <a:defRPr sz="900"/>
            </a:lvl8pPr>
            <a:lvl9pPr marL="2438156" indent="0">
              <a:buNone/>
              <a:defRPr sz="9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C03E261-7060-4A65-B28C-1EB566374F1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9092" y="6339417"/>
            <a:ext cx="13939308" cy="13167783"/>
          </a:xfrm>
        </p:spPr>
        <p:txBody>
          <a:bodyPr/>
          <a:lstStyle>
            <a:lvl1pPr>
              <a:defRPr sz="1900"/>
            </a:lvl1pPr>
            <a:lvl2pPr>
              <a:defRPr sz="1600"/>
            </a:lvl2pPr>
            <a:lvl3pPr>
              <a:defRPr sz="13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10000" y="6339417"/>
            <a:ext cx="13939309" cy="13167783"/>
          </a:xfrm>
        </p:spPr>
        <p:txBody>
          <a:bodyPr/>
          <a:lstStyle>
            <a:lvl1pPr>
              <a:defRPr sz="1900"/>
            </a:lvl1pPr>
            <a:lvl2pPr>
              <a:defRPr sz="1600"/>
            </a:lvl2pPr>
            <a:lvl3pPr>
              <a:defRPr sz="13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5399CF3-DC96-4BEB-AD6F-4AB99E70103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709" y="878417"/>
            <a:ext cx="29626983" cy="3657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5708" y="4912784"/>
            <a:ext cx="14544675" cy="2046817"/>
          </a:xfrm>
        </p:spPr>
        <p:txBody>
          <a:bodyPr anchor="b"/>
          <a:lstStyle>
            <a:lvl1pPr marL="0" indent="0">
              <a:buNone/>
              <a:defRPr sz="1600" b="1"/>
            </a:lvl1pPr>
            <a:lvl2pPr marL="304770" indent="0">
              <a:buNone/>
              <a:defRPr sz="1300" b="1"/>
            </a:lvl2pPr>
            <a:lvl3pPr marL="609539" indent="0">
              <a:buNone/>
              <a:defRPr sz="1200" b="1"/>
            </a:lvl3pPr>
            <a:lvl4pPr marL="914309" indent="0">
              <a:buNone/>
              <a:defRPr sz="1100" b="1"/>
            </a:lvl4pPr>
            <a:lvl5pPr marL="1219078" indent="0">
              <a:buNone/>
              <a:defRPr sz="1100" b="1"/>
            </a:lvl5pPr>
            <a:lvl6pPr marL="1523848" indent="0">
              <a:buNone/>
              <a:defRPr sz="1100" b="1"/>
            </a:lvl6pPr>
            <a:lvl7pPr marL="1828617" indent="0">
              <a:buNone/>
              <a:defRPr sz="1100" b="1"/>
            </a:lvl7pPr>
            <a:lvl8pPr marL="2133387" indent="0">
              <a:buNone/>
              <a:defRPr sz="1100" b="1"/>
            </a:lvl8pPr>
            <a:lvl9pPr marL="2438156" indent="0">
              <a:buNone/>
              <a:defRPr sz="1100" b="1"/>
            </a:lvl9pPr>
          </a:lstStyle>
          <a:p>
            <a:pPr lvl="0"/>
            <a:r>
              <a:rPr lang="en-US" smtClean="0"/>
              <a:t>Click to edit Master text styles</a:t>
            </a:r>
          </a:p>
        </p:txBody>
      </p:sp>
      <p:sp>
        <p:nvSpPr>
          <p:cNvPr id="4" name="Content Placeholder 3"/>
          <p:cNvSpPr>
            <a:spLocks noGrp="1"/>
          </p:cNvSpPr>
          <p:nvPr>
            <p:ph sz="half" idx="2"/>
          </p:nvPr>
        </p:nvSpPr>
        <p:spPr>
          <a:xfrm>
            <a:off x="1645708" y="6959600"/>
            <a:ext cx="14544675" cy="12643909"/>
          </a:xfrm>
        </p:spPr>
        <p:txBody>
          <a:bodyPr/>
          <a:lstStyle>
            <a:lvl1pPr>
              <a:defRPr sz="1600"/>
            </a:lvl1pPr>
            <a:lvl2pPr>
              <a:defRPr sz="13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1667" y="4912784"/>
            <a:ext cx="14551025" cy="2046817"/>
          </a:xfrm>
        </p:spPr>
        <p:txBody>
          <a:bodyPr anchor="b"/>
          <a:lstStyle>
            <a:lvl1pPr marL="0" indent="0">
              <a:buNone/>
              <a:defRPr sz="1600" b="1"/>
            </a:lvl1pPr>
            <a:lvl2pPr marL="304770" indent="0">
              <a:buNone/>
              <a:defRPr sz="1300" b="1"/>
            </a:lvl2pPr>
            <a:lvl3pPr marL="609539" indent="0">
              <a:buNone/>
              <a:defRPr sz="1200" b="1"/>
            </a:lvl3pPr>
            <a:lvl4pPr marL="914309" indent="0">
              <a:buNone/>
              <a:defRPr sz="1100" b="1"/>
            </a:lvl4pPr>
            <a:lvl5pPr marL="1219078" indent="0">
              <a:buNone/>
              <a:defRPr sz="1100" b="1"/>
            </a:lvl5pPr>
            <a:lvl6pPr marL="1523848" indent="0">
              <a:buNone/>
              <a:defRPr sz="1100" b="1"/>
            </a:lvl6pPr>
            <a:lvl7pPr marL="1828617" indent="0">
              <a:buNone/>
              <a:defRPr sz="1100" b="1"/>
            </a:lvl7pPr>
            <a:lvl8pPr marL="2133387" indent="0">
              <a:buNone/>
              <a:defRPr sz="1100" b="1"/>
            </a:lvl8pPr>
            <a:lvl9pPr marL="2438156" indent="0">
              <a:buNone/>
              <a:defRPr sz="1100" b="1"/>
            </a:lvl9pPr>
          </a:lstStyle>
          <a:p>
            <a:pPr lvl="0"/>
            <a:r>
              <a:rPr lang="en-US" smtClean="0"/>
              <a:t>Click to edit Master text styles</a:t>
            </a:r>
          </a:p>
        </p:txBody>
      </p:sp>
      <p:sp>
        <p:nvSpPr>
          <p:cNvPr id="6" name="Content Placeholder 5"/>
          <p:cNvSpPr>
            <a:spLocks noGrp="1"/>
          </p:cNvSpPr>
          <p:nvPr>
            <p:ph sz="quarter" idx="4"/>
          </p:nvPr>
        </p:nvSpPr>
        <p:spPr>
          <a:xfrm>
            <a:off x="16721667" y="6959600"/>
            <a:ext cx="14551025" cy="12643909"/>
          </a:xfrm>
        </p:spPr>
        <p:txBody>
          <a:bodyPr/>
          <a:lstStyle>
            <a:lvl1pPr>
              <a:defRPr sz="1600"/>
            </a:lvl1pPr>
            <a:lvl2pPr>
              <a:defRPr sz="13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53601EC-6902-48A3-949E-E98E27BA8EB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44132D9-95D4-4318-B9F9-6F50BEB4F2D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93292C8-B427-4ED8-943C-328C9E21562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709" y="874183"/>
            <a:ext cx="10829925" cy="3717925"/>
          </a:xfrm>
        </p:spPr>
        <p:txBody>
          <a:bodyPr anchor="b"/>
          <a:lstStyle>
            <a:lvl1pPr algn="l">
              <a:defRPr sz="1300" b="1"/>
            </a:lvl1pPr>
          </a:lstStyle>
          <a:p>
            <a:r>
              <a:rPr lang="en-US" smtClean="0"/>
              <a:t>Click to edit Master title style</a:t>
            </a:r>
            <a:endParaRPr lang="en-US"/>
          </a:p>
        </p:txBody>
      </p:sp>
      <p:sp>
        <p:nvSpPr>
          <p:cNvPr id="3" name="Content Placeholder 2"/>
          <p:cNvSpPr>
            <a:spLocks noGrp="1"/>
          </p:cNvSpPr>
          <p:nvPr>
            <p:ph idx="1"/>
          </p:nvPr>
        </p:nvSpPr>
        <p:spPr>
          <a:xfrm>
            <a:off x="12870392" y="874184"/>
            <a:ext cx="18402300" cy="18729325"/>
          </a:xfrm>
        </p:spPr>
        <p:txBody>
          <a:bodyPr/>
          <a:lstStyle>
            <a:lvl1pPr>
              <a:defRPr sz="2100"/>
            </a:lvl1pPr>
            <a:lvl2pPr>
              <a:defRPr sz="1900"/>
            </a:lvl2pPr>
            <a:lvl3pPr>
              <a:defRPr sz="16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5709" y="4592109"/>
            <a:ext cx="10829925" cy="15011400"/>
          </a:xfrm>
        </p:spPr>
        <p:txBody>
          <a:bodyPr/>
          <a:lstStyle>
            <a:lvl1pPr marL="0" indent="0">
              <a:buNone/>
              <a:defRPr sz="900"/>
            </a:lvl1pPr>
            <a:lvl2pPr marL="304770" indent="0">
              <a:buNone/>
              <a:defRPr sz="800"/>
            </a:lvl2pPr>
            <a:lvl3pPr marL="609539" indent="0">
              <a:buNone/>
              <a:defRPr sz="700"/>
            </a:lvl3pPr>
            <a:lvl4pPr marL="914309" indent="0">
              <a:buNone/>
              <a:defRPr sz="600"/>
            </a:lvl4pPr>
            <a:lvl5pPr marL="1219078" indent="0">
              <a:buNone/>
              <a:defRPr sz="600"/>
            </a:lvl5pPr>
            <a:lvl6pPr marL="1523848" indent="0">
              <a:buNone/>
              <a:defRPr sz="600"/>
            </a:lvl6pPr>
            <a:lvl7pPr marL="1828617" indent="0">
              <a:buNone/>
              <a:defRPr sz="600"/>
            </a:lvl7pPr>
            <a:lvl8pPr marL="2133387" indent="0">
              <a:buNone/>
              <a:defRPr sz="600"/>
            </a:lvl8pPr>
            <a:lvl9pPr marL="2438156" indent="0">
              <a:buNone/>
              <a:defRPr sz="6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72ED1EC-C3D4-48C0-93E0-8D8221B8C07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659" y="15361709"/>
            <a:ext cx="19750617" cy="1813983"/>
          </a:xfrm>
        </p:spPr>
        <p:txBody>
          <a:bodyPr anchor="b"/>
          <a:lstStyle>
            <a:lvl1pPr algn="l">
              <a:defRPr sz="1300" b="1"/>
            </a:lvl1pPr>
          </a:lstStyle>
          <a:p>
            <a:r>
              <a:rPr lang="en-US" smtClean="0"/>
              <a:t>Click to edit Master title style</a:t>
            </a:r>
            <a:endParaRPr lang="en-US"/>
          </a:p>
        </p:txBody>
      </p:sp>
      <p:sp>
        <p:nvSpPr>
          <p:cNvPr id="3" name="Picture Placeholder 2"/>
          <p:cNvSpPr>
            <a:spLocks noGrp="1"/>
          </p:cNvSpPr>
          <p:nvPr>
            <p:ph type="pic" idx="1"/>
          </p:nvPr>
        </p:nvSpPr>
        <p:spPr>
          <a:xfrm>
            <a:off x="6452659" y="1961092"/>
            <a:ext cx="19750617" cy="13166725"/>
          </a:xfrm>
        </p:spPr>
        <p:txBody>
          <a:bodyPr/>
          <a:lstStyle>
            <a:lvl1pPr marL="0" indent="0">
              <a:buNone/>
              <a:defRPr sz="2100"/>
            </a:lvl1pPr>
            <a:lvl2pPr marL="304770" indent="0">
              <a:buNone/>
              <a:defRPr sz="1900"/>
            </a:lvl2pPr>
            <a:lvl3pPr marL="609539" indent="0">
              <a:buNone/>
              <a:defRPr sz="1600"/>
            </a:lvl3pPr>
            <a:lvl4pPr marL="914309" indent="0">
              <a:buNone/>
              <a:defRPr sz="1300"/>
            </a:lvl4pPr>
            <a:lvl5pPr marL="1219078" indent="0">
              <a:buNone/>
              <a:defRPr sz="1300"/>
            </a:lvl5pPr>
            <a:lvl6pPr marL="1523848" indent="0">
              <a:buNone/>
              <a:defRPr sz="1300"/>
            </a:lvl6pPr>
            <a:lvl7pPr marL="1828617" indent="0">
              <a:buNone/>
              <a:defRPr sz="1300"/>
            </a:lvl7pPr>
            <a:lvl8pPr marL="2133387" indent="0">
              <a:buNone/>
              <a:defRPr sz="1300"/>
            </a:lvl8pPr>
            <a:lvl9pPr marL="2438156" indent="0">
              <a:buNone/>
              <a:defRPr sz="1300"/>
            </a:lvl9pPr>
          </a:lstStyle>
          <a:p>
            <a:pPr lvl="0"/>
            <a:endParaRPr lang="en-US" noProof="0" smtClean="0"/>
          </a:p>
        </p:txBody>
      </p:sp>
      <p:sp>
        <p:nvSpPr>
          <p:cNvPr id="4" name="Text Placeholder 3"/>
          <p:cNvSpPr>
            <a:spLocks noGrp="1"/>
          </p:cNvSpPr>
          <p:nvPr>
            <p:ph type="body" sz="half" idx="2"/>
          </p:nvPr>
        </p:nvSpPr>
        <p:spPr>
          <a:xfrm>
            <a:off x="6452659" y="17175692"/>
            <a:ext cx="19750617" cy="2574925"/>
          </a:xfrm>
        </p:spPr>
        <p:txBody>
          <a:bodyPr/>
          <a:lstStyle>
            <a:lvl1pPr marL="0" indent="0">
              <a:buNone/>
              <a:defRPr sz="900"/>
            </a:lvl1pPr>
            <a:lvl2pPr marL="304770" indent="0">
              <a:buNone/>
              <a:defRPr sz="800"/>
            </a:lvl2pPr>
            <a:lvl3pPr marL="609539" indent="0">
              <a:buNone/>
              <a:defRPr sz="700"/>
            </a:lvl3pPr>
            <a:lvl4pPr marL="914309" indent="0">
              <a:buNone/>
              <a:defRPr sz="600"/>
            </a:lvl4pPr>
            <a:lvl5pPr marL="1219078" indent="0">
              <a:buNone/>
              <a:defRPr sz="600"/>
            </a:lvl5pPr>
            <a:lvl6pPr marL="1523848" indent="0">
              <a:buNone/>
              <a:defRPr sz="600"/>
            </a:lvl6pPr>
            <a:lvl7pPr marL="1828617" indent="0">
              <a:buNone/>
              <a:defRPr sz="600"/>
            </a:lvl7pPr>
            <a:lvl8pPr marL="2133387" indent="0">
              <a:buNone/>
              <a:defRPr sz="600"/>
            </a:lvl8pPr>
            <a:lvl9pPr marL="2438156" indent="0">
              <a:buNone/>
              <a:defRPr sz="6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8D115-4ADE-4A3A-AE1F-B7EC0DABAD9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FFFF"/>
            </a:gs>
            <a:gs pos="100000">
              <a:srgbClr val="FF66FF"/>
            </a:gs>
          </a:gsLst>
          <a:lin ang="189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1951038"/>
            <a:ext cx="27981275" cy="3657600"/>
          </a:xfrm>
          <a:prstGeom prst="rect">
            <a:avLst/>
          </a:prstGeom>
          <a:noFill/>
          <a:ln w="9525">
            <a:noFill/>
            <a:miter lim="800000"/>
            <a:headEnd/>
            <a:tailEnd/>
          </a:ln>
        </p:spPr>
        <p:txBody>
          <a:bodyPr vert="horz" wrap="square" lIns="292579" tIns="146289" rIns="292579" bIns="14628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68563" y="6338888"/>
            <a:ext cx="27981275" cy="13168312"/>
          </a:xfrm>
          <a:prstGeom prst="rect">
            <a:avLst/>
          </a:prstGeom>
          <a:noFill/>
          <a:ln w="9525">
            <a:noFill/>
            <a:miter lim="800000"/>
            <a:headEnd/>
            <a:tailEnd/>
          </a:ln>
        </p:spPr>
        <p:txBody>
          <a:bodyPr vert="horz" wrap="square" lIns="292579" tIns="146289" rIns="292579" bIns="1462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68563" y="19994563"/>
            <a:ext cx="6858000" cy="1463675"/>
          </a:xfrm>
          <a:prstGeom prst="rect">
            <a:avLst/>
          </a:prstGeom>
          <a:noFill/>
          <a:ln>
            <a:noFill/>
          </a:ln>
          <a:effectLst/>
          <a:extLst>
            <a:ext uri="{909E8E84-426E-40DD-AFC4-6F175D3DCCD1}"/>
            <a:ext uri="{91240B29-F687-4F45-9708-019B960494DF}"/>
            <a:ext uri="{AF507438-7753-43E0-B8FC-AC1667EBCBE1}"/>
          </a:extLst>
        </p:spPr>
        <p:txBody>
          <a:bodyPr vert="horz" wrap="square" lIns="292579" tIns="146289" rIns="292579" bIns="146289" numCol="1" anchor="t" anchorCtr="0" compatLnSpc="1">
            <a:prstTxWarp prst="textNoShape">
              <a:avLst/>
            </a:prstTxWarp>
          </a:bodyPr>
          <a:lstStyle>
            <a:lvl1pPr>
              <a:defRPr sz="4500">
                <a:latin typeface="Times New Roman" pitchFamily="18" charset="0"/>
              </a:defRPr>
            </a:lvl1pPr>
          </a:lstStyle>
          <a:p>
            <a:pPr>
              <a:defRPr/>
            </a:pPr>
            <a:endParaRPr lang="en-US"/>
          </a:p>
        </p:txBody>
      </p:sp>
      <p:sp>
        <p:nvSpPr>
          <p:cNvPr id="1029" name="Rectangle 5"/>
          <p:cNvSpPr>
            <a:spLocks noGrp="1" noChangeArrowheads="1"/>
          </p:cNvSpPr>
          <p:nvPr>
            <p:ph type="ftr" sz="quarter" idx="3"/>
          </p:nvPr>
        </p:nvSpPr>
        <p:spPr bwMode="auto">
          <a:xfrm>
            <a:off x="11247438" y="19994563"/>
            <a:ext cx="10423525" cy="1463675"/>
          </a:xfrm>
          <a:prstGeom prst="rect">
            <a:avLst/>
          </a:prstGeom>
          <a:noFill/>
          <a:ln>
            <a:noFill/>
          </a:ln>
          <a:effectLst/>
          <a:extLst>
            <a:ext uri="{909E8E84-426E-40DD-AFC4-6F175D3DCCD1}"/>
            <a:ext uri="{91240B29-F687-4F45-9708-019B960494DF}"/>
            <a:ext uri="{AF507438-7753-43E0-B8FC-AC1667EBCBE1}"/>
          </a:extLst>
        </p:spPr>
        <p:txBody>
          <a:bodyPr vert="horz" wrap="square" lIns="292579" tIns="146289" rIns="292579" bIns="146289" numCol="1" anchor="t" anchorCtr="0" compatLnSpc="1">
            <a:prstTxWarp prst="textNoShape">
              <a:avLst/>
            </a:prstTxWarp>
          </a:bodyPr>
          <a:lstStyle>
            <a:lvl1pPr algn="ctr">
              <a:defRPr sz="4500">
                <a:latin typeface="Times New Roman" pitchFamily="18" charset="0"/>
              </a:defRPr>
            </a:lvl1pPr>
          </a:lstStyle>
          <a:p>
            <a:pPr>
              <a:defRPr/>
            </a:pPr>
            <a:endParaRPr lang="en-US"/>
          </a:p>
        </p:txBody>
      </p:sp>
      <p:sp>
        <p:nvSpPr>
          <p:cNvPr id="1030" name="Rectangle 6"/>
          <p:cNvSpPr>
            <a:spLocks noGrp="1" noChangeArrowheads="1"/>
          </p:cNvSpPr>
          <p:nvPr>
            <p:ph type="sldNum" sz="quarter" idx="4"/>
          </p:nvPr>
        </p:nvSpPr>
        <p:spPr bwMode="auto">
          <a:xfrm>
            <a:off x="23591838" y="19994563"/>
            <a:ext cx="6858000" cy="1463675"/>
          </a:xfrm>
          <a:prstGeom prst="rect">
            <a:avLst/>
          </a:prstGeom>
          <a:noFill/>
          <a:ln>
            <a:noFill/>
          </a:ln>
          <a:effectLst/>
          <a:extLst>
            <a:ext uri="{909E8E84-426E-40DD-AFC4-6F175D3DCCD1}"/>
            <a:ext uri="{91240B29-F687-4F45-9708-019B960494DF}"/>
            <a:ext uri="{AF507438-7753-43E0-B8FC-AC1667EBCBE1}"/>
          </a:extLst>
        </p:spPr>
        <p:txBody>
          <a:bodyPr vert="horz" wrap="square" lIns="292579" tIns="146289" rIns="292579" bIns="146289" numCol="1" anchor="t" anchorCtr="0" compatLnSpc="1">
            <a:prstTxWarp prst="textNoShape">
              <a:avLst/>
            </a:prstTxWarp>
          </a:bodyPr>
          <a:lstStyle>
            <a:lvl1pPr algn="r">
              <a:defRPr sz="4500">
                <a:latin typeface="Times New Roman" pitchFamily="18" charset="0"/>
              </a:defRPr>
            </a:lvl1pPr>
          </a:lstStyle>
          <a:p>
            <a:pPr>
              <a:defRPr/>
            </a:pPr>
            <a:fld id="{D1848EB9-56B7-4EFB-9458-9B330E8FDA9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25763" rtl="0" eaLnBrk="0" fontAlgn="base" hangingPunct="0">
        <a:spcBef>
          <a:spcPct val="0"/>
        </a:spcBef>
        <a:spcAft>
          <a:spcPct val="0"/>
        </a:spcAft>
        <a:defRPr sz="14100">
          <a:solidFill>
            <a:schemeClr val="tx2"/>
          </a:solidFill>
          <a:latin typeface="+mj-lt"/>
          <a:ea typeface="+mj-ea"/>
          <a:cs typeface="+mj-cs"/>
        </a:defRPr>
      </a:lvl1pPr>
      <a:lvl2pPr algn="ctr" defTabSz="2925763" rtl="0" eaLnBrk="0" fontAlgn="base" hangingPunct="0">
        <a:spcBef>
          <a:spcPct val="0"/>
        </a:spcBef>
        <a:spcAft>
          <a:spcPct val="0"/>
        </a:spcAft>
        <a:defRPr sz="14100">
          <a:solidFill>
            <a:schemeClr val="tx2"/>
          </a:solidFill>
          <a:latin typeface="Times New Roman" pitchFamily="18" charset="0"/>
        </a:defRPr>
      </a:lvl2pPr>
      <a:lvl3pPr algn="ctr" defTabSz="2925763" rtl="0" eaLnBrk="0" fontAlgn="base" hangingPunct="0">
        <a:spcBef>
          <a:spcPct val="0"/>
        </a:spcBef>
        <a:spcAft>
          <a:spcPct val="0"/>
        </a:spcAft>
        <a:defRPr sz="14100">
          <a:solidFill>
            <a:schemeClr val="tx2"/>
          </a:solidFill>
          <a:latin typeface="Times New Roman" pitchFamily="18" charset="0"/>
        </a:defRPr>
      </a:lvl3pPr>
      <a:lvl4pPr algn="ctr" defTabSz="2925763" rtl="0" eaLnBrk="0" fontAlgn="base" hangingPunct="0">
        <a:spcBef>
          <a:spcPct val="0"/>
        </a:spcBef>
        <a:spcAft>
          <a:spcPct val="0"/>
        </a:spcAft>
        <a:defRPr sz="14100">
          <a:solidFill>
            <a:schemeClr val="tx2"/>
          </a:solidFill>
          <a:latin typeface="Times New Roman" pitchFamily="18" charset="0"/>
        </a:defRPr>
      </a:lvl4pPr>
      <a:lvl5pPr algn="ctr" defTabSz="2925763" rtl="0" eaLnBrk="0" fontAlgn="base" hangingPunct="0">
        <a:spcBef>
          <a:spcPct val="0"/>
        </a:spcBef>
        <a:spcAft>
          <a:spcPct val="0"/>
        </a:spcAft>
        <a:defRPr sz="14100">
          <a:solidFill>
            <a:schemeClr val="tx2"/>
          </a:solidFill>
          <a:latin typeface="Times New Roman" pitchFamily="18" charset="0"/>
        </a:defRPr>
      </a:lvl5pPr>
      <a:lvl6pPr marL="304770" algn="ctr" defTabSz="2925999" rtl="0" fontAlgn="base">
        <a:spcBef>
          <a:spcPct val="0"/>
        </a:spcBef>
        <a:spcAft>
          <a:spcPct val="0"/>
        </a:spcAft>
        <a:defRPr sz="14100">
          <a:solidFill>
            <a:schemeClr val="tx2"/>
          </a:solidFill>
          <a:latin typeface="Times New Roman" pitchFamily="18" charset="0"/>
        </a:defRPr>
      </a:lvl6pPr>
      <a:lvl7pPr marL="609539" algn="ctr" defTabSz="2925999" rtl="0" fontAlgn="base">
        <a:spcBef>
          <a:spcPct val="0"/>
        </a:spcBef>
        <a:spcAft>
          <a:spcPct val="0"/>
        </a:spcAft>
        <a:defRPr sz="14100">
          <a:solidFill>
            <a:schemeClr val="tx2"/>
          </a:solidFill>
          <a:latin typeface="Times New Roman" pitchFamily="18" charset="0"/>
        </a:defRPr>
      </a:lvl7pPr>
      <a:lvl8pPr marL="914309" algn="ctr" defTabSz="2925999" rtl="0" fontAlgn="base">
        <a:spcBef>
          <a:spcPct val="0"/>
        </a:spcBef>
        <a:spcAft>
          <a:spcPct val="0"/>
        </a:spcAft>
        <a:defRPr sz="14100">
          <a:solidFill>
            <a:schemeClr val="tx2"/>
          </a:solidFill>
          <a:latin typeface="Times New Roman" pitchFamily="18" charset="0"/>
        </a:defRPr>
      </a:lvl8pPr>
      <a:lvl9pPr marL="1219078" algn="ctr" defTabSz="2925999" rtl="0" fontAlgn="base">
        <a:spcBef>
          <a:spcPct val="0"/>
        </a:spcBef>
        <a:spcAft>
          <a:spcPct val="0"/>
        </a:spcAft>
        <a:defRPr sz="14100">
          <a:solidFill>
            <a:schemeClr val="tx2"/>
          </a:solidFill>
          <a:latin typeface="Times New Roman" pitchFamily="18" charset="0"/>
        </a:defRPr>
      </a:lvl9pPr>
    </p:titleStyle>
    <p:bodyStyle>
      <a:lvl1pPr marL="1096963" indent="-1096963" algn="l" defTabSz="2925763" rtl="0" eaLnBrk="0" fontAlgn="base" hangingPunct="0">
        <a:spcBef>
          <a:spcPct val="20000"/>
        </a:spcBef>
        <a:spcAft>
          <a:spcPct val="0"/>
        </a:spcAft>
        <a:buChar char="•"/>
        <a:defRPr sz="10300">
          <a:solidFill>
            <a:schemeClr val="tx1"/>
          </a:solidFill>
          <a:latin typeface="+mn-lt"/>
          <a:ea typeface="+mn-ea"/>
          <a:cs typeface="+mn-cs"/>
        </a:defRPr>
      </a:lvl1pPr>
      <a:lvl2pPr marL="2376488" indent="-912813" algn="l" defTabSz="2925763" rtl="0" eaLnBrk="0" fontAlgn="base" hangingPunct="0">
        <a:spcBef>
          <a:spcPct val="20000"/>
        </a:spcBef>
        <a:spcAft>
          <a:spcPct val="0"/>
        </a:spcAft>
        <a:buChar char="–"/>
        <a:defRPr sz="8900">
          <a:solidFill>
            <a:schemeClr val="tx1"/>
          </a:solidFill>
          <a:latin typeface="+mn-lt"/>
        </a:defRPr>
      </a:lvl2pPr>
      <a:lvl3pPr marL="3656013" indent="-730250" algn="l" defTabSz="2925763" rtl="0" eaLnBrk="0" fontAlgn="base" hangingPunct="0">
        <a:spcBef>
          <a:spcPct val="20000"/>
        </a:spcBef>
        <a:spcAft>
          <a:spcPct val="0"/>
        </a:spcAft>
        <a:buChar char="•"/>
        <a:defRPr sz="7700">
          <a:solidFill>
            <a:schemeClr val="tx1"/>
          </a:solidFill>
          <a:latin typeface="+mn-lt"/>
        </a:defRPr>
      </a:lvl3pPr>
      <a:lvl4pPr marL="5119688" indent="-730250" algn="l" defTabSz="2925763" rtl="0" eaLnBrk="0" fontAlgn="base" hangingPunct="0">
        <a:spcBef>
          <a:spcPct val="20000"/>
        </a:spcBef>
        <a:spcAft>
          <a:spcPct val="0"/>
        </a:spcAft>
        <a:buChar char="–"/>
        <a:defRPr sz="6400">
          <a:solidFill>
            <a:schemeClr val="tx1"/>
          </a:solidFill>
          <a:latin typeface="+mn-lt"/>
        </a:defRPr>
      </a:lvl4pPr>
      <a:lvl5pPr marL="6581775" indent="-730250" algn="l" defTabSz="2925763" rtl="0" eaLnBrk="0" fontAlgn="base" hangingPunct="0">
        <a:spcBef>
          <a:spcPct val="20000"/>
        </a:spcBef>
        <a:spcAft>
          <a:spcPct val="0"/>
        </a:spcAft>
        <a:buChar char="»"/>
        <a:defRPr sz="6400">
          <a:solidFill>
            <a:schemeClr val="tx1"/>
          </a:solidFill>
          <a:latin typeface="+mn-lt"/>
        </a:defRPr>
      </a:lvl5pPr>
      <a:lvl6pPr marL="6888003" indent="-731236" algn="l" defTabSz="2925999" rtl="0" fontAlgn="base">
        <a:spcBef>
          <a:spcPct val="20000"/>
        </a:spcBef>
        <a:spcAft>
          <a:spcPct val="0"/>
        </a:spcAft>
        <a:buChar char="»"/>
        <a:defRPr sz="6400">
          <a:solidFill>
            <a:schemeClr val="tx1"/>
          </a:solidFill>
          <a:latin typeface="+mn-lt"/>
        </a:defRPr>
      </a:lvl6pPr>
      <a:lvl7pPr marL="7192773" indent="-731236" algn="l" defTabSz="2925999" rtl="0" fontAlgn="base">
        <a:spcBef>
          <a:spcPct val="20000"/>
        </a:spcBef>
        <a:spcAft>
          <a:spcPct val="0"/>
        </a:spcAft>
        <a:buChar char="»"/>
        <a:defRPr sz="6400">
          <a:solidFill>
            <a:schemeClr val="tx1"/>
          </a:solidFill>
          <a:latin typeface="+mn-lt"/>
        </a:defRPr>
      </a:lvl7pPr>
      <a:lvl8pPr marL="7497542" indent="-731236" algn="l" defTabSz="2925999" rtl="0" fontAlgn="base">
        <a:spcBef>
          <a:spcPct val="20000"/>
        </a:spcBef>
        <a:spcAft>
          <a:spcPct val="0"/>
        </a:spcAft>
        <a:buChar char="»"/>
        <a:defRPr sz="6400">
          <a:solidFill>
            <a:schemeClr val="tx1"/>
          </a:solidFill>
          <a:latin typeface="+mn-lt"/>
        </a:defRPr>
      </a:lvl8pPr>
      <a:lvl9pPr marL="7802312" indent="-731236" algn="l" defTabSz="2925999" rtl="0" fontAlgn="base">
        <a:spcBef>
          <a:spcPct val="20000"/>
        </a:spcBef>
        <a:spcAft>
          <a:spcPct val="0"/>
        </a:spcAft>
        <a:buChar char="»"/>
        <a:defRPr sz="6400">
          <a:solidFill>
            <a:schemeClr val="tx1"/>
          </a:solidFill>
          <a:latin typeface="+mn-lt"/>
        </a:defRPr>
      </a:lvl9pPr>
    </p:bodyStyle>
    <p:other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13" Type="http://schemas.openxmlformats.org/officeDocument/2006/relationships/image" Target="../media/image8.jpeg"/><Relationship Id="rId3" Type="http://schemas.openxmlformats.org/officeDocument/2006/relationships/hyperlink" Target="http://news.nationalgeographic.com/news/2011/03/pictures/110310-wet-mummy-china-ming-science-mummies-tomb-chinese-road/" TargetMode="External"/><Relationship Id="rId7" Type="http://schemas.openxmlformats.org/officeDocument/2006/relationships/image" Target="../media/image3.jpeg"/><Relationship Id="rId12"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2.jpeg"/><Relationship Id="rId11" Type="http://schemas.openxmlformats.org/officeDocument/2006/relationships/image" Target="../media/image6.jpeg"/><Relationship Id="rId5" Type="http://schemas.openxmlformats.org/officeDocument/2006/relationships/image" Target="../media/image1.png"/><Relationship Id="rId10" Type="http://schemas.openxmlformats.org/officeDocument/2006/relationships/chart" Target="../charts/chart1.xml"/><Relationship Id="rId4" Type="http://schemas.openxmlformats.org/officeDocument/2006/relationships/hyperlink" Target="http://us.123rf.com/400wm/400/400/igors/igors0804/igors080400085/2941872-a-piece-of-meat-lamb-isolated-on-the-white-background.jpg" TargetMode="External"/><Relationship Id="rId9" Type="http://schemas.openxmlformats.org/officeDocument/2006/relationships/image" Target="../media/image5.jpeg"/><Relationship Id="rId1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400800" y="508000"/>
            <a:ext cx="20040600" cy="1727200"/>
          </a:xfrm>
        </p:spPr>
        <p:txBody>
          <a:bodyPr/>
          <a:lstStyle/>
          <a:p>
            <a:pPr eaLnBrk="1" hangingPunct="1"/>
            <a:r>
              <a:rPr lang="en-US" sz="5300" b="1" dirty="0" smtClean="0">
                <a:latin typeface="Arial" charset="0"/>
              </a:rPr>
              <a:t>Dehydration of Tissue by Natron</a:t>
            </a:r>
            <a:br>
              <a:rPr lang="en-US" sz="5300" b="1" dirty="0" smtClean="0">
                <a:latin typeface="Arial" charset="0"/>
              </a:rPr>
            </a:br>
            <a:r>
              <a:rPr lang="en-US" sz="2700" dirty="0" smtClean="0">
                <a:latin typeface="Arial" charset="0"/>
              </a:rPr>
              <a:t>Ellie Fuelling and Ibad </a:t>
            </a:r>
            <a:r>
              <a:rPr lang="en-US" sz="2700" dirty="0" err="1" smtClean="0">
                <a:latin typeface="Arial" charset="0"/>
              </a:rPr>
              <a:t>Jafri</a:t>
            </a:r>
            <a:r>
              <a:rPr lang="en-US" sz="2700" dirty="0" smtClean="0">
                <a:latin typeface="Arial" charset="0"/>
              </a:rPr>
              <a:t/>
            </a:r>
            <a:br>
              <a:rPr lang="en-US" sz="2700" dirty="0" smtClean="0">
                <a:latin typeface="Arial" charset="0"/>
              </a:rPr>
            </a:br>
            <a:r>
              <a:rPr lang="en-US" sz="2700" dirty="0" smtClean="0">
                <a:latin typeface="Arial" charset="0"/>
              </a:rPr>
              <a:t>2</a:t>
            </a:r>
            <a:r>
              <a:rPr lang="en-US" sz="2700" b="1" dirty="0" smtClean="0">
                <a:latin typeface="Arial" charset="0"/>
              </a:rPr>
              <a:t>011-2012</a:t>
            </a:r>
            <a:endParaRPr lang="en-US" sz="2700" b="1" baseline="30000" dirty="0" smtClean="0">
              <a:latin typeface="Arial" charset="0"/>
            </a:endParaRPr>
          </a:p>
        </p:txBody>
      </p:sp>
      <p:sp>
        <p:nvSpPr>
          <p:cNvPr id="2051" name="Text Box 9"/>
          <p:cNvSpPr txBox="1">
            <a:spLocks noChangeArrowheads="1"/>
          </p:cNvSpPr>
          <p:nvPr/>
        </p:nvSpPr>
        <p:spPr bwMode="auto">
          <a:xfrm>
            <a:off x="12268200" y="3505200"/>
            <a:ext cx="8305800" cy="4247311"/>
          </a:xfrm>
          <a:prstGeom prst="rect">
            <a:avLst/>
          </a:prstGeom>
          <a:noFill/>
          <a:ln w="50800">
            <a:solidFill>
              <a:schemeClr val="accent4"/>
            </a:solidFill>
            <a:miter lim="800000"/>
            <a:headEnd/>
            <a:tailEnd/>
          </a:ln>
          <a:effectLst/>
        </p:spPr>
        <p:txBody>
          <a:bodyPr lIns="60954" tIns="30477" rIns="60954" bIns="30477">
            <a:spAutoFit/>
          </a:bodyPr>
          <a:lstStyle/>
          <a:p>
            <a:pPr>
              <a:spcBef>
                <a:spcPct val="50000"/>
              </a:spcBef>
              <a:defRPr/>
            </a:pPr>
            <a:r>
              <a:rPr lang="en-US" b="1" dirty="0" smtClean="0"/>
              <a:t>Lab 18: Dehydration of tissue in solid and liquid natron and salt compounds: </a:t>
            </a:r>
            <a:r>
              <a:rPr lang="en-US" dirty="0" smtClean="0"/>
              <a:t>The purpose of this lab was to discern between multiple methods of dehydration – natron &amp; salt powder, natron solution and natron powder – and arrive at a reasonable conclusion as to which method was the most effective at drying samples of lamb meat. To judge the efficacy of each method, each trial saw pieces of meat of equal masses placed in contrasting conditions and massed and measured afterwards. The meat that had undergone the most profound change in mass and dimension had been through the most effective means of dehydration. The hypothesis seems to have been proved seeing as three pieces of meat between masses of 1.97 g and 2.01 g finished their 5-day trials at varying masses while the meat that undergone dehydration in a solid compound lost the most weight. On one occasion, meat in solutions actually seemed to gain mass over the course of trial. This is of great significance as such data can determine the most productive manner in which an organism's corpse can be dehydrated or preserved.</a:t>
            </a:r>
            <a:br>
              <a:rPr lang="en-US" dirty="0" smtClean="0"/>
            </a:br>
            <a:r>
              <a:rPr lang="en-US" dirty="0" smtClean="0"/>
              <a:t/>
            </a:r>
            <a:br>
              <a:rPr lang="en-US" dirty="0" smtClean="0"/>
            </a:br>
            <a:r>
              <a:rPr lang="en-US" b="1" dirty="0" smtClean="0"/>
              <a:t>Keywords: </a:t>
            </a:r>
            <a:r>
              <a:rPr lang="en-US" dirty="0" smtClean="0"/>
              <a:t>Osmosis, Hypertonic, Hypotonic, natron, dehydration</a:t>
            </a:r>
            <a:endParaRPr lang="en-US" b="1" dirty="0"/>
          </a:p>
        </p:txBody>
      </p:sp>
      <p:sp>
        <p:nvSpPr>
          <p:cNvPr id="2052" name="Text Box 10"/>
          <p:cNvSpPr txBox="1">
            <a:spLocks noChangeArrowheads="1"/>
          </p:cNvSpPr>
          <p:nvPr/>
        </p:nvSpPr>
        <p:spPr bwMode="auto">
          <a:xfrm>
            <a:off x="4800600" y="3505200"/>
            <a:ext cx="4572000" cy="13580635"/>
          </a:xfrm>
          <a:prstGeom prst="rect">
            <a:avLst/>
          </a:prstGeom>
          <a:noFill/>
          <a:ln w="50800">
            <a:noFill/>
            <a:miter lim="800000"/>
            <a:headEnd/>
            <a:tailEnd/>
          </a:ln>
        </p:spPr>
        <p:txBody>
          <a:bodyPr wrap="square" lIns="60954" tIns="30477" rIns="60954" bIns="30477">
            <a:spAutoFit/>
          </a:bodyPr>
          <a:lstStyle/>
          <a:p>
            <a:r>
              <a:rPr lang="en-US" dirty="0" smtClean="0"/>
              <a:t>With the first mummy dating back to 3400 BC, mummification has long been an effective process for preservation. There have been accounts of “Wet Mummies,” mummies preserved in water such as a mummy from the Ming Dynasty preserved in a flooded coffin (Than), but most accounts tell of mummies treated with salts and oils and then wrapped in linen. This lab explored the mummification process used in ancient Egypt to preserve royalty and whether tissue preserved in a solution can be as effective and efficient as tissue preserved in dry conditions. It is predicted that natron as a solid will be more effective than a natron solution at drawing out water and leaving the meat with more mass. It is also predicted that a mixture of </a:t>
            </a:r>
            <a:r>
              <a:rPr lang="en-US" dirty="0" err="1" smtClean="0"/>
              <a:t>NaCl</a:t>
            </a:r>
            <a:r>
              <a:rPr lang="en-US" dirty="0" smtClean="0"/>
              <a:t> and natron will not be as effective because in the Manchester study, mice dried in 60% </a:t>
            </a:r>
            <a:r>
              <a:rPr lang="en-US" dirty="0" err="1" smtClean="0"/>
              <a:t>NaCl</a:t>
            </a:r>
            <a:r>
              <a:rPr lang="en-US" dirty="0" smtClean="0"/>
              <a:t> and 40% natron lost 61% of their body weight while mice in natron lost, on average, 63% o their body weight.</a:t>
            </a:r>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a:p>
            <a:pPr marL="90488">
              <a:spcAft>
                <a:spcPts val="300"/>
              </a:spcAft>
            </a:pPr>
            <a:endParaRPr lang="en-US" dirty="0"/>
          </a:p>
        </p:txBody>
      </p:sp>
      <p:sp>
        <p:nvSpPr>
          <p:cNvPr id="2053" name="Text Box 13"/>
          <p:cNvSpPr txBox="1">
            <a:spLocks noChangeArrowheads="1"/>
          </p:cNvSpPr>
          <p:nvPr/>
        </p:nvSpPr>
        <p:spPr bwMode="auto">
          <a:xfrm>
            <a:off x="23622000" y="8763000"/>
            <a:ext cx="8305800" cy="21259660"/>
          </a:xfrm>
          <a:prstGeom prst="rect">
            <a:avLst/>
          </a:prstGeom>
          <a:noFill/>
          <a:ln w="50800">
            <a:noFill/>
            <a:miter lim="800000"/>
            <a:headEnd/>
            <a:tailEnd/>
          </a:ln>
        </p:spPr>
        <p:txBody>
          <a:bodyPr lIns="60954" tIns="30477" rIns="60954" bIns="30477">
            <a:spAutoFit/>
          </a:bodyPr>
          <a:lstStyle/>
          <a:p>
            <a:pPr lvl="0" fontAlgn="ctr">
              <a:buFont typeface="Arial" pitchFamily="34" charset="0"/>
              <a:buChar char="•"/>
            </a:pPr>
            <a:r>
              <a:rPr lang="en-US" sz="1800" dirty="0" smtClean="0"/>
              <a:t>Originally unclear whether or not the hypothesis is proven</a:t>
            </a:r>
          </a:p>
          <a:p>
            <a:pPr lvl="1" fontAlgn="ctr">
              <a:buFont typeface="Arial" pitchFamily="34" charset="0"/>
              <a:buChar char="•"/>
            </a:pPr>
            <a:r>
              <a:rPr lang="en-US" sz="1800" dirty="0" smtClean="0"/>
              <a:t>Hypothesis expected that meat samples placed in solid natron would dehydrate faster and more effectively than samples placed in a natron-water solution</a:t>
            </a:r>
          </a:p>
          <a:p>
            <a:pPr lvl="2" fontAlgn="ctr">
              <a:buFont typeface="Arial" pitchFamily="34" charset="0"/>
              <a:buChar char="•"/>
            </a:pPr>
            <a:r>
              <a:rPr lang="en-US" sz="1800" dirty="0" smtClean="0"/>
              <a:t>Osmosis would take place more effectively and allow for transfer of fluid from hypotonic meat to hypertonic natron when in direct contact with simply natron</a:t>
            </a:r>
          </a:p>
          <a:p>
            <a:pPr lvl="1" fontAlgn="ctr">
              <a:buFont typeface="Arial" pitchFamily="34" charset="0"/>
              <a:buChar char="•"/>
            </a:pPr>
            <a:r>
              <a:rPr lang="en-US" sz="1800" dirty="0" smtClean="0"/>
              <a:t>Samples 1 and 2, weighed nearly the same – 2.01 and 2.06 g</a:t>
            </a:r>
          </a:p>
          <a:p>
            <a:pPr lvl="2" fontAlgn="ctr">
              <a:buFont typeface="Arial" pitchFamily="34" charset="0"/>
              <a:buChar char="•"/>
            </a:pPr>
            <a:r>
              <a:rPr lang="en-US" sz="1800" dirty="0" smtClean="0"/>
              <a:t>After 5-day trial: Sample 1, which was in solid natron, weighed 0.75 g</a:t>
            </a:r>
          </a:p>
          <a:p>
            <a:pPr lvl="2" fontAlgn="ctr">
              <a:buFont typeface="Arial" pitchFamily="34" charset="0"/>
              <a:buChar char="•"/>
            </a:pPr>
            <a:r>
              <a:rPr lang="en-US" sz="1800" dirty="0" smtClean="0"/>
              <a:t> Sample 2 weighed 2.44 g</a:t>
            </a:r>
          </a:p>
          <a:p>
            <a:pPr lvl="3" fontAlgn="ctr">
              <a:buFont typeface="Arial" pitchFamily="34" charset="0"/>
              <a:buChar char="•"/>
            </a:pPr>
            <a:r>
              <a:rPr lang="en-US" sz="1800" dirty="0" smtClean="0"/>
              <a:t>After one extra day of being left to dry, Sample 2 was 1.26 g</a:t>
            </a:r>
          </a:p>
          <a:p>
            <a:pPr lvl="3" fontAlgn="ctr">
              <a:buFont typeface="Arial" pitchFamily="34" charset="0"/>
              <a:buChar char="•"/>
            </a:pPr>
            <a:r>
              <a:rPr lang="en-US" sz="1800" dirty="0" smtClean="0"/>
              <a:t>After Sample 2 was washed of excess natron and dried, it ended at 0.76 g</a:t>
            </a:r>
          </a:p>
          <a:p>
            <a:pPr lvl="2" fontAlgn="ctr">
              <a:buFont typeface="Arial" pitchFamily="34" charset="0"/>
              <a:buChar char="•"/>
            </a:pPr>
            <a:r>
              <a:rPr lang="en-US" sz="1800" dirty="0" smtClean="0"/>
              <a:t>Both meats seemed to share virtually the same weight</a:t>
            </a:r>
          </a:p>
          <a:p>
            <a:pPr lvl="3" fontAlgn="ctr">
              <a:buFont typeface="Arial" pitchFamily="34" charset="0"/>
              <a:buChar char="•"/>
            </a:pPr>
            <a:r>
              <a:rPr lang="en-US" sz="1800" dirty="0" smtClean="0"/>
              <a:t>However, Sample 2 had undergone a far longer process of drying</a:t>
            </a:r>
          </a:p>
          <a:p>
            <a:pPr lvl="3" fontAlgn="ctr">
              <a:buFont typeface="Arial" pitchFamily="34" charset="0"/>
              <a:buChar char="•"/>
            </a:pPr>
            <a:r>
              <a:rPr lang="en-US" sz="1800" dirty="0" smtClean="0"/>
              <a:t>Also was probably not covered in enough natron to make a great difference</a:t>
            </a:r>
          </a:p>
          <a:p>
            <a:pPr lvl="1" fontAlgn="ctr">
              <a:buFont typeface="Arial" pitchFamily="34" charset="0"/>
              <a:buChar char="•"/>
            </a:pPr>
            <a:r>
              <a:rPr lang="en-US" sz="1800" dirty="0" smtClean="0"/>
              <a:t>The hypothesis is confirmed</a:t>
            </a:r>
          </a:p>
          <a:p>
            <a:pPr lvl="0" fontAlgn="ctr">
              <a:buFont typeface="Arial" pitchFamily="34" charset="0"/>
              <a:buChar char="•"/>
            </a:pPr>
            <a:r>
              <a:rPr lang="en-US" sz="1800" dirty="0" smtClean="0"/>
              <a:t>The possibility of error is great</a:t>
            </a:r>
          </a:p>
          <a:p>
            <a:pPr lvl="1" fontAlgn="ctr">
              <a:buFont typeface="Arial" pitchFamily="34" charset="0"/>
              <a:buChar char="•"/>
            </a:pPr>
            <a:r>
              <a:rPr lang="en-US" sz="1800" dirty="0" smtClean="0"/>
              <a:t>Possible that excess natron made a more-than-negligible difference on scale</a:t>
            </a:r>
          </a:p>
          <a:p>
            <a:pPr lvl="2" fontAlgn="ctr">
              <a:buFont typeface="Arial" pitchFamily="34" charset="0"/>
              <a:buChar char="•"/>
            </a:pPr>
            <a:r>
              <a:rPr lang="en-US" sz="1800" dirty="0" smtClean="0"/>
              <a:t>The meat that was placed in water seems to have undergone a chemical change</a:t>
            </a:r>
          </a:p>
          <a:p>
            <a:pPr lvl="3" fontAlgn="ctr">
              <a:buFont typeface="Arial" pitchFamily="34" charset="0"/>
              <a:buChar char="•"/>
            </a:pPr>
            <a:r>
              <a:rPr lang="en-US" sz="1800" dirty="0" smtClean="0"/>
              <a:t>White and powdery through and through after having been cut</a:t>
            </a:r>
          </a:p>
          <a:p>
            <a:pPr lvl="0" fontAlgn="ctr">
              <a:buFont typeface="Arial" pitchFamily="34" charset="0"/>
              <a:buChar char="•"/>
            </a:pPr>
            <a:r>
              <a:rPr lang="en-US" sz="1800" dirty="0" smtClean="0"/>
              <a:t>Significance:</a:t>
            </a:r>
          </a:p>
          <a:p>
            <a:pPr lvl="1" fontAlgn="ctr">
              <a:buFont typeface="Arial" pitchFamily="34" charset="0"/>
              <a:buChar char="•"/>
            </a:pPr>
            <a:r>
              <a:rPr lang="en-US" sz="1800" dirty="0" smtClean="0"/>
              <a:t>Possible that the same could happen to animal corpses meant to be dried in a mummification-type setting</a:t>
            </a:r>
          </a:p>
          <a:p>
            <a:pPr lvl="1" fontAlgn="ctr">
              <a:buFont typeface="Arial" pitchFamily="34" charset="0"/>
              <a:buChar char="•"/>
            </a:pPr>
            <a:r>
              <a:rPr lang="en-US" sz="1800" dirty="0" smtClean="0"/>
              <a:t>Further studies will be taken to discover if meat underwent a chemical change, and if so, how and why.</a:t>
            </a:r>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p:txBody>
      </p:sp>
      <p:sp>
        <p:nvSpPr>
          <p:cNvPr id="2054" name="Text Box 14"/>
          <p:cNvSpPr txBox="1">
            <a:spLocks noChangeArrowheads="1"/>
          </p:cNvSpPr>
          <p:nvPr/>
        </p:nvSpPr>
        <p:spPr bwMode="auto">
          <a:xfrm>
            <a:off x="12268200" y="7924800"/>
            <a:ext cx="8305800" cy="3854895"/>
          </a:xfrm>
          <a:prstGeom prst="rect">
            <a:avLst/>
          </a:prstGeom>
          <a:noFill/>
          <a:ln w="0">
            <a:noFill/>
            <a:miter lim="800000"/>
            <a:headEnd/>
            <a:tailEnd/>
          </a:ln>
        </p:spPr>
        <p:txBody>
          <a:bodyPr lIns="60954" tIns="30477" rIns="60954" bIns="30477">
            <a:spAutoFit/>
          </a:bodyPr>
          <a:lstStyle/>
          <a:p>
            <a:pPr>
              <a:spcBef>
                <a:spcPct val="50000"/>
              </a:spcBef>
            </a:pPr>
            <a:endParaRPr lang="en-US" dirty="0"/>
          </a:p>
          <a:p>
            <a:pPr>
              <a:spcBef>
                <a:spcPct val="50000"/>
              </a:spcBef>
            </a:pPr>
            <a:endParaRPr lang="en-US" dirty="0"/>
          </a:p>
          <a:p>
            <a:pPr>
              <a:spcBef>
                <a:spcPct val="50000"/>
              </a:spcBef>
            </a:pPr>
            <a:endParaRPr lang="en-US" dirty="0"/>
          </a:p>
          <a:p>
            <a:pPr>
              <a:spcBef>
                <a:spcPct val="50000"/>
              </a:spcBef>
            </a:pPr>
            <a:endParaRPr lang="en-US" dirty="0"/>
          </a:p>
          <a:p>
            <a:pPr>
              <a:spcBef>
                <a:spcPct val="50000"/>
              </a:spcBef>
            </a:pPr>
            <a:endParaRPr lang="en-US" dirty="0"/>
          </a:p>
          <a:p>
            <a:pPr>
              <a:spcBef>
                <a:spcPct val="50000"/>
              </a:spcBef>
            </a:pPr>
            <a:endParaRPr lang="en-US" dirty="0"/>
          </a:p>
          <a:p>
            <a:pPr>
              <a:spcBef>
                <a:spcPct val="50000"/>
              </a:spcBef>
            </a:pPr>
            <a:endParaRPr lang="en-US" dirty="0"/>
          </a:p>
          <a:p>
            <a:pPr>
              <a:spcBef>
                <a:spcPct val="50000"/>
              </a:spcBef>
            </a:pPr>
            <a:endParaRPr lang="en-US" dirty="0"/>
          </a:p>
          <a:p>
            <a:pPr>
              <a:spcBef>
                <a:spcPct val="50000"/>
              </a:spcBef>
            </a:pPr>
            <a:endParaRPr lang="en-US" dirty="0"/>
          </a:p>
          <a:p>
            <a:pPr>
              <a:spcBef>
                <a:spcPct val="50000"/>
              </a:spcBef>
            </a:pPr>
            <a:endParaRPr lang="en-US" dirty="0"/>
          </a:p>
        </p:txBody>
      </p:sp>
      <p:sp>
        <p:nvSpPr>
          <p:cNvPr id="2055" name="Text Box 17"/>
          <p:cNvSpPr txBox="1">
            <a:spLocks noChangeArrowheads="1"/>
          </p:cNvSpPr>
          <p:nvPr/>
        </p:nvSpPr>
        <p:spPr bwMode="auto">
          <a:xfrm>
            <a:off x="1066800" y="12496800"/>
            <a:ext cx="8305800" cy="7101938"/>
          </a:xfrm>
          <a:prstGeom prst="rect">
            <a:avLst/>
          </a:prstGeom>
          <a:noFill/>
          <a:ln w="50800">
            <a:noFill/>
            <a:miter lim="800000"/>
            <a:headEnd/>
            <a:tailEnd/>
          </a:ln>
        </p:spPr>
        <p:txBody>
          <a:bodyPr lIns="60954" tIns="30477" rIns="60954" bIns="30477">
            <a:spAutoFit/>
          </a:bodyPr>
          <a:lstStyle/>
          <a:p>
            <a:pPr lvl="0">
              <a:buFont typeface="Arial" pitchFamily="34" charset="0"/>
              <a:buChar char="•"/>
            </a:pPr>
            <a:r>
              <a:rPr lang="en-US" dirty="0" smtClean="0"/>
              <a:t>Natron is made by combining 8.27g of sodium carbonate and 8.27g of Sodium 	bicarbonate, with a total of 16.54g of natron. </a:t>
            </a:r>
          </a:p>
          <a:p>
            <a:pPr lvl="0">
              <a:buFont typeface="Arial" pitchFamily="34" charset="0"/>
              <a:buChar char="•"/>
            </a:pPr>
            <a:r>
              <a:rPr lang="en-US" dirty="0" smtClean="0"/>
              <a:t>2 grams of lamb meat (sample 1) was put into a Petri dish and buried in natron. A 	second sample of meat (Sample 2) was put into 100 </a:t>
            </a:r>
            <a:r>
              <a:rPr lang="en-US" dirty="0" err="1" smtClean="0"/>
              <a:t>mL</a:t>
            </a:r>
            <a:r>
              <a:rPr lang="en-US" dirty="0" smtClean="0"/>
              <a:t> of H</a:t>
            </a:r>
            <a:r>
              <a:rPr lang="en-US" baseline="-25000" dirty="0" smtClean="0"/>
              <a:t>2</a:t>
            </a:r>
            <a:r>
              <a:rPr lang="en-US" dirty="0" smtClean="0"/>
              <a:t>0 mixed with 	16.54g of natron. </a:t>
            </a:r>
          </a:p>
          <a:p>
            <a:pPr lvl="0">
              <a:buFont typeface="Arial" pitchFamily="34" charset="0"/>
              <a:buChar char="•"/>
            </a:pPr>
            <a:r>
              <a:rPr lang="en-US" dirty="0" smtClean="0"/>
              <a:t>While they are being mummified, a second experiment will be performed. The same 	dimensions of the same meat are measured. </a:t>
            </a:r>
          </a:p>
          <a:p>
            <a:pPr lvl="0">
              <a:buFont typeface="Arial" pitchFamily="34" charset="0"/>
              <a:buChar char="•"/>
            </a:pPr>
            <a:r>
              <a:rPr lang="en-US" dirty="0" smtClean="0"/>
              <a:t>One piece is buried in a natron mixture, just like the previous time. </a:t>
            </a:r>
          </a:p>
          <a:p>
            <a:pPr lvl="0">
              <a:buFont typeface="Arial" pitchFamily="34" charset="0"/>
              <a:buChar char="•"/>
            </a:pPr>
            <a:r>
              <a:rPr lang="en-US" dirty="0" smtClean="0"/>
              <a:t>A mixture of 60% sodium chloride and 40% natron is mixed. A piece of meat is 	buried in the natron-salt mixture.</a:t>
            </a:r>
          </a:p>
          <a:p>
            <a:pPr lvl="0">
              <a:buFont typeface="Arial" pitchFamily="34" charset="0"/>
              <a:buChar char="•"/>
            </a:pPr>
            <a:r>
              <a:rPr lang="en-US" dirty="0" smtClean="0"/>
              <a:t>Each piece of meat is left to dehydrate for 5 days. </a:t>
            </a:r>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a:p>
            <a:pPr>
              <a:spcAft>
                <a:spcPts val="300"/>
              </a:spcAft>
            </a:pPr>
            <a:endParaRPr lang="en-US" dirty="0"/>
          </a:p>
        </p:txBody>
      </p:sp>
      <p:sp>
        <p:nvSpPr>
          <p:cNvPr id="2057" name="Text Box 61"/>
          <p:cNvSpPr txBox="1">
            <a:spLocks noChangeArrowheads="1"/>
          </p:cNvSpPr>
          <p:nvPr/>
        </p:nvSpPr>
        <p:spPr bwMode="auto">
          <a:xfrm>
            <a:off x="1066800" y="11811000"/>
            <a:ext cx="8328025" cy="508000"/>
          </a:xfrm>
          <a:prstGeom prst="rect">
            <a:avLst/>
          </a:prstGeom>
          <a:solidFill>
            <a:schemeClr val="accent2">
              <a:lumMod val="75000"/>
            </a:schemeClr>
          </a:solidFill>
          <a:ln w="9525">
            <a:noFill/>
            <a:miter lim="800000"/>
            <a:headEnd/>
            <a:tailEnd/>
          </a:ln>
          <a:effectLst/>
        </p:spPr>
        <p:txBody>
          <a:bodyPr lIns="60954" tIns="30477" rIns="60954" bIns="30477">
            <a:spAutoFit/>
          </a:bodyPr>
          <a:lstStyle/>
          <a:p>
            <a:pPr algn="ctr">
              <a:spcBef>
                <a:spcPct val="50000"/>
              </a:spcBef>
              <a:defRPr/>
            </a:pPr>
            <a:r>
              <a:rPr lang="en-US" sz="2900" b="1" dirty="0">
                <a:solidFill>
                  <a:srgbClr val="FFFF00"/>
                </a:solidFill>
              </a:rPr>
              <a:t>Methods</a:t>
            </a:r>
          </a:p>
        </p:txBody>
      </p:sp>
      <p:sp>
        <p:nvSpPr>
          <p:cNvPr id="2" name="Text Box 81"/>
          <p:cNvSpPr txBox="1">
            <a:spLocks noChangeArrowheads="1"/>
          </p:cNvSpPr>
          <p:nvPr/>
        </p:nvSpPr>
        <p:spPr bwMode="auto">
          <a:xfrm>
            <a:off x="23469600" y="18440400"/>
            <a:ext cx="8229600" cy="4247311"/>
          </a:xfrm>
          <a:prstGeom prst="rect">
            <a:avLst/>
          </a:prstGeom>
          <a:noFill/>
          <a:ln w="50800">
            <a:noFill/>
            <a:miter lim="800000"/>
            <a:headEnd/>
            <a:tailEnd/>
          </a:ln>
        </p:spPr>
        <p:txBody>
          <a:bodyPr wrap="square" lIns="60954" tIns="30477" rIns="60954" bIns="30477">
            <a:spAutoFit/>
          </a:bodyPr>
          <a:lstStyle/>
          <a:p>
            <a:r>
              <a:rPr lang="en-US" dirty="0" smtClean="0"/>
              <a:t>Than, K. (2011, March 10). </a:t>
            </a:r>
            <a:r>
              <a:rPr lang="en-US" i="1" dirty="0" smtClean="0"/>
              <a:t>Pictures: Lifelike wet mummy found during </a:t>
            </a:r>
            <a:r>
              <a:rPr lang="en-US" i="1" dirty="0" err="1" smtClean="0"/>
              <a:t>roadbuilding</a:t>
            </a:r>
            <a:r>
              <a:rPr lang="en-US" dirty="0" smtClean="0"/>
              <a:t>. Retrieved from </a:t>
            </a:r>
            <a:r>
              <a:rPr lang="en-US" u="sng" dirty="0" smtClean="0">
                <a:hlinkClick r:id="rId3"/>
              </a:rPr>
              <a:t>http://news.nationalgeographic.com/news/2011/03/pictures/110310-wet-mummy-china-ming-science-mummies-tomb-chinese-road/</a:t>
            </a:r>
            <a:r>
              <a:rPr lang="en-US" dirty="0" smtClean="0"/>
              <a:t>David, A. R. (1979). </a:t>
            </a:r>
            <a:r>
              <a:rPr lang="en-US" i="1" dirty="0" smtClean="0"/>
              <a:t>The Manchester Museum mummy project: multidisciplinary research on ancient Egyptian mummified remains</a:t>
            </a:r>
            <a:r>
              <a:rPr lang="en-US" dirty="0" smtClean="0"/>
              <a:t>. Manchester, Eng.: Manchester Museum</a:t>
            </a:r>
          </a:p>
          <a:p>
            <a:r>
              <a:rPr lang="en-US" dirty="0" smtClean="0"/>
              <a:t>Lamb meat. 2011. Photograph. 123rf.comWeb. 6 Mar 2012. </a:t>
            </a:r>
            <a:br>
              <a:rPr lang="en-US" dirty="0" smtClean="0"/>
            </a:br>
            <a:r>
              <a:rPr lang="en-US" dirty="0" smtClean="0">
                <a:hlinkClick r:id="rId4"/>
              </a:rPr>
              <a:t>http://us.123rf.com/400wm/400/400/igors/igors0804/igors080400085/2941872-a-piece-of-meat-lamb-isolated-on-the-white-background.jpg</a:t>
            </a:r>
            <a:endParaRPr lang="en-US" dirty="0" smtClean="0"/>
          </a:p>
          <a:p>
            <a:endParaRPr lang="en-US" dirty="0" smtClean="0"/>
          </a:p>
          <a:p>
            <a:endParaRPr lang="en-US" dirty="0" smtClean="0"/>
          </a:p>
          <a:p>
            <a:endParaRPr lang="en-US" dirty="0" smtClean="0"/>
          </a:p>
          <a:p>
            <a:endParaRPr lang="en-US" u="sng" dirty="0" smtClean="0"/>
          </a:p>
          <a:p>
            <a:endParaRPr lang="en-US" dirty="0" smtClean="0"/>
          </a:p>
          <a:p>
            <a:pPr>
              <a:spcBef>
                <a:spcPct val="50000"/>
              </a:spcBef>
            </a:pPr>
            <a:endParaRPr lang="en-US" b="1" dirty="0"/>
          </a:p>
          <a:p>
            <a:pPr>
              <a:spcBef>
                <a:spcPct val="50000"/>
              </a:spcBef>
            </a:pPr>
            <a:endParaRPr lang="en-US" dirty="0"/>
          </a:p>
        </p:txBody>
      </p:sp>
      <p:sp>
        <p:nvSpPr>
          <p:cNvPr id="2058" name="Line 168"/>
          <p:cNvSpPr>
            <a:spLocks noChangeShapeType="1"/>
          </p:cNvSpPr>
          <p:nvPr/>
        </p:nvSpPr>
        <p:spPr bwMode="auto">
          <a:xfrm>
            <a:off x="10401300" y="3403600"/>
            <a:ext cx="0" cy="17780000"/>
          </a:xfrm>
          <a:prstGeom prst="line">
            <a:avLst/>
          </a:prstGeom>
          <a:noFill/>
          <a:ln w="76200">
            <a:solidFill>
              <a:schemeClr val="tx1"/>
            </a:solidFill>
            <a:round/>
            <a:headEnd/>
            <a:tailEnd/>
          </a:ln>
        </p:spPr>
        <p:txBody>
          <a:bodyPr lIns="60954" tIns="30477" rIns="60954" bIns="30477"/>
          <a:lstStyle/>
          <a:p>
            <a:endParaRPr lang="en-US"/>
          </a:p>
        </p:txBody>
      </p:sp>
      <p:sp>
        <p:nvSpPr>
          <p:cNvPr id="2059" name="Line 169"/>
          <p:cNvSpPr>
            <a:spLocks noChangeShapeType="1"/>
          </p:cNvSpPr>
          <p:nvPr/>
        </p:nvSpPr>
        <p:spPr bwMode="auto">
          <a:xfrm>
            <a:off x="22517100" y="3403600"/>
            <a:ext cx="0" cy="17780000"/>
          </a:xfrm>
          <a:prstGeom prst="line">
            <a:avLst/>
          </a:prstGeom>
          <a:noFill/>
          <a:ln w="76200">
            <a:solidFill>
              <a:schemeClr val="tx1"/>
            </a:solidFill>
            <a:round/>
            <a:headEnd/>
            <a:tailEnd/>
          </a:ln>
        </p:spPr>
        <p:txBody>
          <a:bodyPr lIns="60954" tIns="30477" rIns="60954" bIns="30477"/>
          <a:lstStyle/>
          <a:p>
            <a:endParaRPr lang="en-US"/>
          </a:p>
        </p:txBody>
      </p:sp>
      <p:pic>
        <p:nvPicPr>
          <p:cNvPr id="2060" name="Picture 20" descr="SPA Diamond.png"/>
          <p:cNvPicPr>
            <a:picLocks noChangeAspect="1"/>
          </p:cNvPicPr>
          <p:nvPr/>
        </p:nvPicPr>
        <p:blipFill>
          <a:blip r:embed="rId5" cstate="print"/>
          <a:srcRect/>
          <a:stretch>
            <a:fillRect/>
          </a:stretch>
        </p:blipFill>
        <p:spPr bwMode="auto">
          <a:xfrm>
            <a:off x="4114800" y="457200"/>
            <a:ext cx="1971675" cy="1914525"/>
          </a:xfrm>
          <a:prstGeom prst="rect">
            <a:avLst/>
          </a:prstGeom>
          <a:noFill/>
          <a:ln w="9525">
            <a:noFill/>
            <a:miter lim="800000"/>
            <a:headEnd/>
            <a:tailEnd/>
          </a:ln>
        </p:spPr>
      </p:pic>
      <p:pic>
        <p:nvPicPr>
          <p:cNvPr id="2061" name="Picture 21" descr="Chem_logo.jpg"/>
          <p:cNvPicPr>
            <a:picLocks noChangeAspect="1"/>
          </p:cNvPicPr>
          <p:nvPr/>
        </p:nvPicPr>
        <p:blipFill>
          <a:blip r:embed="rId6" cstate="print"/>
          <a:srcRect/>
          <a:stretch>
            <a:fillRect/>
          </a:stretch>
        </p:blipFill>
        <p:spPr bwMode="auto">
          <a:xfrm>
            <a:off x="26822400" y="533400"/>
            <a:ext cx="1647825" cy="1905000"/>
          </a:xfrm>
          <a:prstGeom prst="rect">
            <a:avLst/>
          </a:prstGeom>
          <a:noFill/>
          <a:ln w="9525">
            <a:noFill/>
            <a:miter lim="800000"/>
            <a:headEnd/>
            <a:tailEnd/>
          </a:ln>
        </p:spPr>
      </p:pic>
      <p:sp>
        <p:nvSpPr>
          <p:cNvPr id="29" name="Text Box 61"/>
          <p:cNvSpPr txBox="1">
            <a:spLocks noChangeArrowheads="1"/>
          </p:cNvSpPr>
          <p:nvPr/>
        </p:nvSpPr>
        <p:spPr bwMode="auto">
          <a:xfrm>
            <a:off x="23469600" y="2743200"/>
            <a:ext cx="8328025" cy="508000"/>
          </a:xfrm>
          <a:prstGeom prst="rect">
            <a:avLst/>
          </a:prstGeom>
          <a:solidFill>
            <a:schemeClr val="accent2">
              <a:lumMod val="75000"/>
            </a:schemeClr>
          </a:solidFill>
          <a:ln w="9525">
            <a:noFill/>
            <a:miter lim="800000"/>
            <a:headEnd/>
            <a:tailEnd/>
          </a:ln>
          <a:effectLst/>
        </p:spPr>
        <p:txBody>
          <a:bodyPr lIns="60954" tIns="30477" rIns="60954" bIns="30477">
            <a:spAutoFit/>
          </a:bodyPr>
          <a:lstStyle/>
          <a:p>
            <a:pPr algn="ctr">
              <a:spcBef>
                <a:spcPct val="50000"/>
              </a:spcBef>
              <a:defRPr/>
            </a:pPr>
            <a:r>
              <a:rPr lang="en-US" sz="2900" b="1" dirty="0">
                <a:solidFill>
                  <a:srgbClr val="FFFF00"/>
                </a:solidFill>
              </a:rPr>
              <a:t>Discussion</a:t>
            </a:r>
          </a:p>
        </p:txBody>
      </p:sp>
      <p:sp>
        <p:nvSpPr>
          <p:cNvPr id="30" name="Text Box 61"/>
          <p:cNvSpPr txBox="1">
            <a:spLocks noChangeArrowheads="1"/>
          </p:cNvSpPr>
          <p:nvPr/>
        </p:nvSpPr>
        <p:spPr bwMode="auto">
          <a:xfrm>
            <a:off x="23469600" y="17678400"/>
            <a:ext cx="8328025" cy="508000"/>
          </a:xfrm>
          <a:prstGeom prst="rect">
            <a:avLst/>
          </a:prstGeom>
          <a:solidFill>
            <a:schemeClr val="accent2">
              <a:lumMod val="75000"/>
            </a:schemeClr>
          </a:solidFill>
          <a:ln w="9525">
            <a:noFill/>
            <a:miter lim="800000"/>
            <a:headEnd/>
            <a:tailEnd/>
          </a:ln>
          <a:effectLst/>
        </p:spPr>
        <p:txBody>
          <a:bodyPr lIns="60954" tIns="30477" rIns="60954" bIns="30477">
            <a:spAutoFit/>
          </a:bodyPr>
          <a:lstStyle/>
          <a:p>
            <a:pPr algn="ctr">
              <a:spcBef>
                <a:spcPct val="50000"/>
              </a:spcBef>
              <a:defRPr/>
            </a:pPr>
            <a:r>
              <a:rPr lang="en-US" sz="2900" b="1" dirty="0">
                <a:solidFill>
                  <a:srgbClr val="FFFF00"/>
                </a:solidFill>
              </a:rPr>
              <a:t>References</a:t>
            </a:r>
          </a:p>
        </p:txBody>
      </p:sp>
      <p:sp>
        <p:nvSpPr>
          <p:cNvPr id="31" name="Text Box 61"/>
          <p:cNvSpPr txBox="1">
            <a:spLocks noChangeArrowheads="1"/>
          </p:cNvSpPr>
          <p:nvPr/>
        </p:nvSpPr>
        <p:spPr bwMode="auto">
          <a:xfrm>
            <a:off x="1066800" y="2743200"/>
            <a:ext cx="8328025" cy="508000"/>
          </a:xfrm>
          <a:prstGeom prst="rect">
            <a:avLst/>
          </a:prstGeom>
          <a:solidFill>
            <a:schemeClr val="accent2">
              <a:lumMod val="75000"/>
            </a:schemeClr>
          </a:solidFill>
          <a:ln w="9525">
            <a:noFill/>
            <a:miter lim="800000"/>
            <a:headEnd/>
            <a:tailEnd/>
          </a:ln>
          <a:effectLst/>
        </p:spPr>
        <p:txBody>
          <a:bodyPr lIns="60954" tIns="30477" rIns="60954" bIns="30477">
            <a:spAutoFit/>
          </a:bodyPr>
          <a:lstStyle/>
          <a:p>
            <a:pPr algn="ctr">
              <a:spcBef>
                <a:spcPct val="50000"/>
              </a:spcBef>
              <a:defRPr/>
            </a:pPr>
            <a:r>
              <a:rPr lang="en-US" sz="2900" b="1" dirty="0">
                <a:solidFill>
                  <a:srgbClr val="FFFF00"/>
                </a:solidFill>
              </a:rPr>
              <a:t>Introduction</a:t>
            </a:r>
          </a:p>
        </p:txBody>
      </p:sp>
      <p:sp>
        <p:nvSpPr>
          <p:cNvPr id="32" name="Text Box 61"/>
          <p:cNvSpPr txBox="1">
            <a:spLocks noChangeArrowheads="1"/>
          </p:cNvSpPr>
          <p:nvPr/>
        </p:nvSpPr>
        <p:spPr bwMode="auto">
          <a:xfrm>
            <a:off x="12268200" y="2743200"/>
            <a:ext cx="8328025" cy="508000"/>
          </a:xfrm>
          <a:prstGeom prst="rect">
            <a:avLst/>
          </a:prstGeom>
          <a:solidFill>
            <a:schemeClr val="accent2">
              <a:lumMod val="75000"/>
            </a:schemeClr>
          </a:solidFill>
          <a:ln w="9525">
            <a:noFill/>
            <a:miter lim="800000"/>
            <a:headEnd/>
            <a:tailEnd/>
          </a:ln>
          <a:effectLst/>
        </p:spPr>
        <p:txBody>
          <a:bodyPr lIns="60954" tIns="30477" rIns="60954" bIns="30477">
            <a:spAutoFit/>
          </a:bodyPr>
          <a:lstStyle/>
          <a:p>
            <a:pPr algn="ctr">
              <a:spcBef>
                <a:spcPct val="50000"/>
              </a:spcBef>
              <a:defRPr/>
            </a:pPr>
            <a:r>
              <a:rPr lang="en-US" sz="2900" b="1" dirty="0">
                <a:solidFill>
                  <a:srgbClr val="FFFF00"/>
                </a:solidFill>
              </a:rPr>
              <a:t>Abstract</a:t>
            </a:r>
          </a:p>
        </p:txBody>
      </p:sp>
      <p:sp>
        <p:nvSpPr>
          <p:cNvPr id="33" name="Text Box 61"/>
          <p:cNvSpPr txBox="1">
            <a:spLocks noChangeArrowheads="1"/>
          </p:cNvSpPr>
          <p:nvPr/>
        </p:nvSpPr>
        <p:spPr bwMode="auto">
          <a:xfrm>
            <a:off x="12268200" y="8001000"/>
            <a:ext cx="8328025" cy="508000"/>
          </a:xfrm>
          <a:prstGeom prst="rect">
            <a:avLst/>
          </a:prstGeom>
          <a:solidFill>
            <a:schemeClr val="accent2">
              <a:lumMod val="75000"/>
            </a:schemeClr>
          </a:solidFill>
          <a:ln w="9525">
            <a:noFill/>
            <a:miter lim="800000"/>
            <a:headEnd/>
            <a:tailEnd/>
          </a:ln>
          <a:effectLst/>
        </p:spPr>
        <p:txBody>
          <a:bodyPr lIns="60954" tIns="30477" rIns="60954" bIns="30477">
            <a:spAutoFit/>
          </a:bodyPr>
          <a:lstStyle/>
          <a:p>
            <a:pPr algn="ctr">
              <a:spcBef>
                <a:spcPct val="50000"/>
              </a:spcBef>
              <a:defRPr/>
            </a:pPr>
            <a:r>
              <a:rPr lang="en-US" sz="2900" b="1" dirty="0" smtClean="0">
                <a:solidFill>
                  <a:srgbClr val="FFFF00"/>
                </a:solidFill>
              </a:rPr>
              <a:t>Results</a:t>
            </a:r>
            <a:endParaRPr lang="en-US" sz="2900" b="1" dirty="0">
              <a:solidFill>
                <a:srgbClr val="FFFF00"/>
              </a:solidFill>
            </a:endParaRPr>
          </a:p>
        </p:txBody>
      </p:sp>
      <p:sp>
        <p:nvSpPr>
          <p:cNvPr id="34" name="Text Box 61"/>
          <p:cNvSpPr txBox="1">
            <a:spLocks noChangeArrowheads="1"/>
          </p:cNvSpPr>
          <p:nvPr/>
        </p:nvSpPr>
        <p:spPr bwMode="auto">
          <a:xfrm>
            <a:off x="12268200" y="12573000"/>
            <a:ext cx="8328025" cy="508000"/>
          </a:xfrm>
          <a:prstGeom prst="rect">
            <a:avLst/>
          </a:prstGeom>
          <a:solidFill>
            <a:schemeClr val="accent2">
              <a:lumMod val="75000"/>
            </a:schemeClr>
          </a:solidFill>
          <a:ln w="9525">
            <a:noFill/>
            <a:miter lim="800000"/>
            <a:headEnd/>
            <a:tailEnd/>
          </a:ln>
          <a:effectLst/>
        </p:spPr>
        <p:txBody>
          <a:bodyPr lIns="60954" tIns="30477" rIns="60954" bIns="30477">
            <a:spAutoFit/>
          </a:bodyPr>
          <a:lstStyle/>
          <a:p>
            <a:pPr algn="ctr">
              <a:spcBef>
                <a:spcPct val="50000"/>
              </a:spcBef>
              <a:defRPr/>
            </a:pPr>
            <a:r>
              <a:rPr lang="en-US" sz="2900" b="1" dirty="0" smtClean="0">
                <a:solidFill>
                  <a:srgbClr val="FFFF00"/>
                </a:solidFill>
              </a:rPr>
              <a:t>Analysis</a:t>
            </a:r>
            <a:endParaRPr lang="en-US" sz="2900" b="1" dirty="0">
              <a:solidFill>
                <a:srgbClr val="FFFF00"/>
              </a:solidFill>
            </a:endParaRPr>
          </a:p>
        </p:txBody>
      </p:sp>
      <p:pic>
        <p:nvPicPr>
          <p:cNvPr id="24" name="Picture 23" descr="natron.jpg"/>
          <p:cNvPicPr>
            <a:picLocks noChangeAspect="1"/>
          </p:cNvPicPr>
          <p:nvPr/>
        </p:nvPicPr>
        <p:blipFill>
          <a:blip r:embed="rId7" cstate="print"/>
          <a:stretch>
            <a:fillRect/>
          </a:stretch>
        </p:blipFill>
        <p:spPr>
          <a:xfrm>
            <a:off x="990600" y="15773400"/>
            <a:ext cx="5283200" cy="3429000"/>
          </a:xfrm>
          <a:prstGeom prst="rect">
            <a:avLst/>
          </a:prstGeom>
        </p:spPr>
      </p:pic>
      <p:pic>
        <p:nvPicPr>
          <p:cNvPr id="25" name="Picture 24" descr="lamb meat.jpg"/>
          <p:cNvPicPr>
            <a:picLocks noChangeAspect="1"/>
          </p:cNvPicPr>
          <p:nvPr/>
        </p:nvPicPr>
        <p:blipFill>
          <a:blip r:embed="rId8" cstate="print"/>
          <a:stretch>
            <a:fillRect/>
          </a:stretch>
        </p:blipFill>
        <p:spPr>
          <a:xfrm>
            <a:off x="4572000" y="15544800"/>
            <a:ext cx="5115103" cy="3697861"/>
          </a:xfrm>
          <a:prstGeom prst="rect">
            <a:avLst/>
          </a:prstGeom>
        </p:spPr>
      </p:pic>
      <p:sp>
        <p:nvSpPr>
          <p:cNvPr id="26" name="TextBox 25"/>
          <p:cNvSpPr txBox="1"/>
          <p:nvPr/>
        </p:nvSpPr>
        <p:spPr>
          <a:xfrm>
            <a:off x="2362200" y="19354800"/>
            <a:ext cx="5257800" cy="615553"/>
          </a:xfrm>
          <a:prstGeom prst="rect">
            <a:avLst/>
          </a:prstGeom>
          <a:noFill/>
        </p:spPr>
        <p:txBody>
          <a:bodyPr wrap="square" rtlCol="0">
            <a:spAutoFit/>
          </a:bodyPr>
          <a:lstStyle/>
          <a:p>
            <a:r>
              <a:rPr lang="en-US" dirty="0" smtClean="0"/>
              <a:t>Lamb meat, natron,  and Petri dishes were the materials used in this experiment. </a:t>
            </a:r>
            <a:endParaRPr lang="en-US" dirty="0"/>
          </a:p>
        </p:txBody>
      </p:sp>
      <p:pic>
        <p:nvPicPr>
          <p:cNvPr id="27" name="Picture 26" descr="wet mummie picture.jpg"/>
          <p:cNvPicPr/>
          <p:nvPr/>
        </p:nvPicPr>
        <p:blipFill>
          <a:blip r:embed="rId9" cstate="print"/>
          <a:stretch>
            <a:fillRect/>
          </a:stretch>
        </p:blipFill>
        <p:spPr>
          <a:xfrm>
            <a:off x="1066800" y="3581400"/>
            <a:ext cx="3733800" cy="5562600"/>
          </a:xfrm>
          <a:prstGeom prst="rect">
            <a:avLst/>
          </a:prstGeom>
        </p:spPr>
      </p:pic>
      <p:graphicFrame>
        <p:nvGraphicFramePr>
          <p:cNvPr id="28" name="Chart 27"/>
          <p:cNvGraphicFramePr/>
          <p:nvPr/>
        </p:nvGraphicFramePr>
        <p:xfrm>
          <a:off x="12344400" y="8763000"/>
          <a:ext cx="8153400" cy="3581400"/>
        </p:xfrm>
        <a:graphic>
          <a:graphicData uri="http://schemas.openxmlformats.org/drawingml/2006/chart">
            <c:chart xmlns:c="http://schemas.openxmlformats.org/drawingml/2006/chart" xmlns:r="http://schemas.openxmlformats.org/officeDocument/2006/relationships" r:id="rId10"/>
          </a:graphicData>
        </a:graphic>
      </p:graphicFrame>
      <p:pic>
        <p:nvPicPr>
          <p:cNvPr id="35" name="Picture 34" descr="Sample 2.jpg"/>
          <p:cNvPicPr/>
          <p:nvPr/>
        </p:nvPicPr>
        <p:blipFill>
          <a:blip r:embed="rId11" cstate="print"/>
          <a:stretch>
            <a:fillRect/>
          </a:stretch>
        </p:blipFill>
        <p:spPr>
          <a:xfrm>
            <a:off x="23469600" y="3505200"/>
            <a:ext cx="3505200" cy="2438400"/>
          </a:xfrm>
          <a:prstGeom prst="rect">
            <a:avLst/>
          </a:prstGeom>
        </p:spPr>
      </p:pic>
      <p:pic>
        <p:nvPicPr>
          <p:cNvPr id="36" name="Picture 35" descr="Smaple 3.jpg"/>
          <p:cNvPicPr/>
          <p:nvPr/>
        </p:nvPicPr>
        <p:blipFill>
          <a:blip r:embed="rId12" cstate="print"/>
          <a:stretch>
            <a:fillRect/>
          </a:stretch>
        </p:blipFill>
        <p:spPr>
          <a:xfrm>
            <a:off x="27432000" y="3505200"/>
            <a:ext cx="3581400" cy="2438400"/>
          </a:xfrm>
          <a:prstGeom prst="rect">
            <a:avLst/>
          </a:prstGeom>
        </p:spPr>
      </p:pic>
      <p:pic>
        <p:nvPicPr>
          <p:cNvPr id="37" name="Picture 36" descr="Smple 1.jpg"/>
          <p:cNvPicPr/>
          <p:nvPr/>
        </p:nvPicPr>
        <p:blipFill>
          <a:blip r:embed="rId13" cstate="print"/>
          <a:stretch>
            <a:fillRect/>
          </a:stretch>
        </p:blipFill>
        <p:spPr>
          <a:xfrm>
            <a:off x="23622000" y="6400800"/>
            <a:ext cx="3352800" cy="2209800"/>
          </a:xfrm>
          <a:prstGeom prst="rect">
            <a:avLst/>
          </a:prstGeom>
        </p:spPr>
      </p:pic>
      <p:pic>
        <p:nvPicPr>
          <p:cNvPr id="38" name="Picture 37" descr="Sample 4.jpg"/>
          <p:cNvPicPr/>
          <p:nvPr/>
        </p:nvPicPr>
        <p:blipFill>
          <a:blip r:embed="rId14" cstate="print"/>
          <a:stretch>
            <a:fillRect/>
          </a:stretch>
        </p:blipFill>
        <p:spPr>
          <a:xfrm>
            <a:off x="27508200" y="6400800"/>
            <a:ext cx="3429000" cy="2209800"/>
          </a:xfrm>
          <a:prstGeom prst="rect">
            <a:avLst/>
          </a:prstGeom>
        </p:spPr>
      </p:pic>
      <p:graphicFrame>
        <p:nvGraphicFramePr>
          <p:cNvPr id="39" name="Table 38"/>
          <p:cNvGraphicFramePr>
            <a:graphicFrameLocks noGrp="1"/>
          </p:cNvGraphicFramePr>
          <p:nvPr/>
        </p:nvGraphicFramePr>
        <p:xfrm>
          <a:off x="12192000" y="13335000"/>
          <a:ext cx="7848601" cy="2203135"/>
        </p:xfrm>
        <a:graphic>
          <a:graphicData uri="http://schemas.openxmlformats.org/drawingml/2006/table">
            <a:tbl>
              <a:tblPr/>
              <a:tblGrid>
                <a:gridCol w="1268759"/>
                <a:gridCol w="3466957"/>
                <a:gridCol w="3112885"/>
              </a:tblGrid>
              <a:tr h="516266">
                <a:tc>
                  <a:txBody>
                    <a:bodyPr/>
                    <a:lstStyle/>
                    <a:p>
                      <a:pPr marL="0" marR="0">
                        <a:lnSpc>
                          <a:spcPct val="200000"/>
                        </a:lnSpc>
                        <a:spcBef>
                          <a:spcPts val="0"/>
                        </a:spcBef>
                        <a:spcAft>
                          <a:spcPts val="0"/>
                        </a:spcAft>
                      </a:pPr>
                      <a:endParaRPr lang="en-US" sz="12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a:ea typeface="Calibri"/>
                          <a:cs typeface="Times New Roman"/>
                        </a:rPr>
                        <a:t>Sample 1: Meat in Dry Natron for 5 days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a:lnSpc>
                          <a:spcPct val="115000"/>
                        </a:lnSpc>
                        <a:spcBef>
                          <a:spcPts val="0"/>
                        </a:spcBef>
                        <a:spcAft>
                          <a:spcPts val="0"/>
                        </a:spcAft>
                      </a:pPr>
                      <a:r>
                        <a:rPr lang="en-US" sz="1200">
                          <a:latin typeface="Times New Roman"/>
                          <a:ea typeface="Calibri"/>
                          <a:cs typeface="Times New Roman"/>
                        </a:rPr>
                        <a:t>Sample 2: Meat in Natron Solution for 5 days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r h="418830">
                <a:tc>
                  <a:txBody>
                    <a:bodyPr/>
                    <a:lstStyle/>
                    <a:p>
                      <a:pPr marL="0" marR="0">
                        <a:lnSpc>
                          <a:spcPct val="200000"/>
                        </a:lnSpc>
                        <a:spcBef>
                          <a:spcPts val="0"/>
                        </a:spcBef>
                        <a:spcAft>
                          <a:spcPts val="0"/>
                        </a:spcAft>
                      </a:pPr>
                      <a:r>
                        <a:rPr lang="en-US" sz="1200">
                          <a:latin typeface="Times New Roman"/>
                          <a:ea typeface="Calibri"/>
                          <a:cs typeface="Times New Roman"/>
                        </a:rPr>
                        <a:t>Original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latin typeface="Times New Roman"/>
                          <a:ea typeface="Calibri"/>
                          <a:cs typeface="Times New Roman"/>
                        </a:rPr>
                        <a:t>2.01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latin typeface="Times New Roman"/>
                          <a:ea typeface="Calibri"/>
                          <a:cs typeface="Times New Roman"/>
                        </a:rPr>
                        <a:t>2.06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4987">
                <a:tc>
                  <a:txBody>
                    <a:bodyPr/>
                    <a:lstStyle/>
                    <a:p>
                      <a:pPr marL="0" marR="0">
                        <a:lnSpc>
                          <a:spcPct val="200000"/>
                        </a:lnSpc>
                        <a:spcBef>
                          <a:spcPts val="0"/>
                        </a:spcBef>
                        <a:spcAft>
                          <a:spcPts val="0"/>
                        </a:spcAft>
                      </a:pPr>
                      <a:r>
                        <a:rPr lang="en-US" sz="1200">
                          <a:latin typeface="Times New Roman"/>
                          <a:ea typeface="Calibri"/>
                          <a:cs typeface="Times New Roman"/>
                        </a:rPr>
                        <a:t>Dried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tabLst>
                          <a:tab pos="676275" algn="l"/>
                        </a:tabLst>
                      </a:pPr>
                      <a:r>
                        <a:rPr lang="en-US" sz="1200">
                          <a:latin typeface="Times New Roman"/>
                          <a:ea typeface="Calibri"/>
                          <a:cs typeface="Times New Roman"/>
                        </a:rPr>
                        <a:t>0.75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latin typeface="Times New Roman"/>
                          <a:ea typeface="Calibri"/>
                          <a:cs typeface="Times New Roman"/>
                        </a:rPr>
                        <a:t>1.25 (0.76 after washing and drying)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1655">
                <a:tc>
                  <a:txBody>
                    <a:bodyPr/>
                    <a:lstStyle/>
                    <a:p>
                      <a:pPr marL="0" marR="0">
                        <a:lnSpc>
                          <a:spcPct val="115000"/>
                        </a:lnSpc>
                        <a:spcBef>
                          <a:spcPts val="0"/>
                        </a:spcBef>
                        <a:spcAft>
                          <a:spcPts val="0"/>
                        </a:spcAft>
                      </a:pPr>
                      <a:r>
                        <a:rPr lang="en-US" sz="1200">
                          <a:latin typeface="Times New Roman"/>
                          <a:ea typeface="Calibri"/>
                          <a:cs typeface="Times New Roman"/>
                        </a:rPr>
                        <a:t>Total weight loss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tabLst>
                          <a:tab pos="676275" algn="l"/>
                        </a:tabLst>
                      </a:pPr>
                      <a:r>
                        <a:rPr lang="en-US" sz="1200">
                          <a:latin typeface="Times New Roman"/>
                          <a:ea typeface="Calibri"/>
                          <a:cs typeface="Times New Roman"/>
                        </a:rPr>
                        <a:t>1.26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latin typeface="Times New Roman"/>
                          <a:ea typeface="Calibri"/>
                          <a:cs typeface="Times New Roman"/>
                        </a:rPr>
                        <a:t>0.81 (1.30 after washing and drying)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645">
                <a:tc>
                  <a:txBody>
                    <a:bodyPr/>
                    <a:lstStyle/>
                    <a:p>
                      <a:pPr marL="0" marR="0">
                        <a:lnSpc>
                          <a:spcPct val="200000"/>
                        </a:lnSpc>
                        <a:spcBef>
                          <a:spcPts val="0"/>
                        </a:spcBef>
                        <a:spcAft>
                          <a:spcPts val="0"/>
                        </a:spcAft>
                      </a:pPr>
                      <a:r>
                        <a:rPr lang="en-US" sz="1200" dirty="0">
                          <a:latin typeface="Times New Roman"/>
                          <a:ea typeface="Calibri"/>
                          <a:cs typeface="Times New Roman"/>
                        </a:rPr>
                        <a:t>Observations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dirty="0">
                          <a:latin typeface="Times New Roman"/>
                          <a:ea typeface="Calibri"/>
                          <a:cs typeface="Times New Roman"/>
                        </a:rPr>
                        <a:t>Looked dark red and visibly shrunken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a:ea typeface="Calibri"/>
                          <a:cs typeface="Times New Roman"/>
                        </a:rPr>
                        <a:t>Not as shrunken, crystallized white around the edges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0" name="Table 39"/>
          <p:cNvGraphicFramePr>
            <a:graphicFrameLocks noGrp="1"/>
          </p:cNvGraphicFramePr>
          <p:nvPr/>
        </p:nvGraphicFramePr>
        <p:xfrm>
          <a:off x="12192000" y="15697200"/>
          <a:ext cx="7924800" cy="2295144"/>
        </p:xfrm>
        <a:graphic>
          <a:graphicData uri="http://schemas.openxmlformats.org/drawingml/2006/table">
            <a:tbl>
              <a:tblPr/>
              <a:tblGrid>
                <a:gridCol w="1227285"/>
                <a:gridCol w="3777852"/>
                <a:gridCol w="2919663"/>
              </a:tblGrid>
              <a:tr h="417286">
                <a:tc>
                  <a:txBody>
                    <a:bodyPr/>
                    <a:lstStyle/>
                    <a:p>
                      <a:pPr marL="0" marR="0">
                        <a:lnSpc>
                          <a:spcPct val="200000"/>
                        </a:lnSpc>
                        <a:spcBef>
                          <a:spcPts val="0"/>
                        </a:spcBef>
                        <a:spcAft>
                          <a:spcPts val="0"/>
                        </a:spcAft>
                      </a:pPr>
                      <a:endParaRPr lang="en-US" sz="12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a:latin typeface="Times New Roman"/>
                          <a:ea typeface="Calibri"/>
                          <a:cs typeface="Times New Roman"/>
                        </a:rPr>
                        <a:t>Sample 3: Meat in Natron solution for 5 days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0" marR="0">
                        <a:lnSpc>
                          <a:spcPct val="115000"/>
                        </a:lnSpc>
                        <a:spcBef>
                          <a:spcPts val="0"/>
                        </a:spcBef>
                        <a:spcAft>
                          <a:spcPts val="0"/>
                        </a:spcAft>
                      </a:pPr>
                      <a:r>
                        <a:rPr lang="en-US" sz="1200">
                          <a:latin typeface="Times New Roman"/>
                          <a:ea typeface="Calibri"/>
                          <a:cs typeface="Times New Roman"/>
                        </a:rPr>
                        <a:t>Sample 4: Meat in dry natron for 5 days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362857">
                <a:tc>
                  <a:txBody>
                    <a:bodyPr/>
                    <a:lstStyle/>
                    <a:p>
                      <a:pPr marL="0" marR="0">
                        <a:lnSpc>
                          <a:spcPct val="200000"/>
                        </a:lnSpc>
                        <a:spcBef>
                          <a:spcPts val="0"/>
                        </a:spcBef>
                        <a:spcAft>
                          <a:spcPts val="0"/>
                        </a:spcAft>
                      </a:pPr>
                      <a:r>
                        <a:rPr lang="en-US" sz="1200">
                          <a:latin typeface="Times New Roman"/>
                          <a:ea typeface="Calibri"/>
                          <a:cs typeface="Times New Roman"/>
                        </a:rPr>
                        <a:t>Original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latin typeface="Times New Roman"/>
                          <a:ea typeface="Calibri"/>
                          <a:cs typeface="Times New Roman"/>
                        </a:rPr>
                        <a:t>1.99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latin typeface="Times New Roman"/>
                          <a:ea typeface="Calibri"/>
                          <a:cs typeface="Times New Roman"/>
                        </a:rPr>
                        <a:t>1.97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2857">
                <a:tc>
                  <a:txBody>
                    <a:bodyPr/>
                    <a:lstStyle/>
                    <a:p>
                      <a:pPr marL="0" marR="0">
                        <a:lnSpc>
                          <a:spcPct val="200000"/>
                        </a:lnSpc>
                        <a:spcBef>
                          <a:spcPts val="0"/>
                        </a:spcBef>
                        <a:spcAft>
                          <a:spcPts val="0"/>
                        </a:spcAft>
                      </a:pPr>
                      <a:r>
                        <a:rPr lang="en-US" sz="1200">
                          <a:latin typeface="Times New Roman"/>
                          <a:ea typeface="Calibri"/>
                          <a:cs typeface="Times New Roman"/>
                        </a:rPr>
                        <a:t>Dried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dirty="0">
                          <a:latin typeface="Times New Roman"/>
                          <a:ea typeface="Calibri"/>
                          <a:cs typeface="Times New Roman"/>
                        </a:rPr>
                        <a:t>1.30 (0.74 after washing and drying)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latin typeface="Times New Roman"/>
                          <a:ea typeface="Calibri"/>
                          <a:cs typeface="Times New Roman"/>
                        </a:rPr>
                        <a:t>0.74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7286">
                <a:tc>
                  <a:txBody>
                    <a:bodyPr/>
                    <a:lstStyle/>
                    <a:p>
                      <a:pPr marL="0" marR="0">
                        <a:lnSpc>
                          <a:spcPct val="115000"/>
                        </a:lnSpc>
                        <a:spcBef>
                          <a:spcPts val="0"/>
                        </a:spcBef>
                        <a:spcAft>
                          <a:spcPts val="0"/>
                        </a:spcAft>
                      </a:pPr>
                      <a:r>
                        <a:rPr lang="en-US" sz="1200">
                          <a:latin typeface="Times New Roman"/>
                          <a:ea typeface="Calibri"/>
                          <a:cs typeface="Times New Roman"/>
                        </a:rPr>
                        <a:t>Total weight loss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latin typeface="Times New Roman"/>
                          <a:ea typeface="Calibri"/>
                          <a:cs typeface="Times New Roman"/>
                        </a:rPr>
                        <a:t>0.69 (1.25 after washing and drying)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latin typeface="Times New Roman"/>
                          <a:ea typeface="Calibri"/>
                          <a:cs typeface="Times New Roman"/>
                        </a:rPr>
                        <a:t>1.23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5714">
                <a:tc>
                  <a:txBody>
                    <a:bodyPr/>
                    <a:lstStyle/>
                    <a:p>
                      <a:pPr marL="0" marR="0">
                        <a:lnSpc>
                          <a:spcPct val="200000"/>
                        </a:lnSpc>
                        <a:spcBef>
                          <a:spcPts val="0"/>
                        </a:spcBef>
                        <a:spcAft>
                          <a:spcPts val="0"/>
                        </a:spcAft>
                      </a:pPr>
                      <a:r>
                        <a:rPr lang="en-US" sz="1200">
                          <a:latin typeface="Times New Roman"/>
                          <a:ea typeface="Calibri"/>
                          <a:cs typeface="Times New Roman"/>
                        </a:rPr>
                        <a:t>Observations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a:ea typeface="Calibri"/>
                          <a:cs typeface="Times New Roman"/>
                        </a:rPr>
                        <a:t>Looks similar to Sample 1, with dark reds and spots of white muscle.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a:ea typeface="Calibri"/>
                          <a:cs typeface="Times New Roman"/>
                        </a:rPr>
                        <a:t>Looks similar to Sample 2 with a white crystallized coating around the edges; meat is light pink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1" name="Table 40"/>
          <p:cNvGraphicFramePr>
            <a:graphicFrameLocks noGrp="1"/>
          </p:cNvGraphicFramePr>
          <p:nvPr/>
        </p:nvGraphicFramePr>
        <p:xfrm>
          <a:off x="12192000" y="18288000"/>
          <a:ext cx="7924800" cy="2590218"/>
        </p:xfrm>
        <a:graphic>
          <a:graphicData uri="http://schemas.openxmlformats.org/drawingml/2006/table">
            <a:tbl>
              <a:tblPr/>
              <a:tblGrid>
                <a:gridCol w="1227285"/>
                <a:gridCol w="4055915"/>
                <a:gridCol w="2641600"/>
              </a:tblGrid>
              <a:tr h="310816">
                <a:tc>
                  <a:txBody>
                    <a:bodyPr/>
                    <a:lstStyle/>
                    <a:p>
                      <a:pPr marL="0" marR="0">
                        <a:lnSpc>
                          <a:spcPct val="200000"/>
                        </a:lnSpc>
                        <a:spcBef>
                          <a:spcPts val="0"/>
                        </a:spcBef>
                        <a:spcAft>
                          <a:spcPts val="0"/>
                        </a:spcAft>
                      </a:pPr>
                      <a:endParaRPr lang="en-US" sz="12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latin typeface="Times New Roman"/>
                          <a:ea typeface="Calibri"/>
                          <a:cs typeface="Times New Roman"/>
                        </a:rPr>
                        <a:t>Sample 5: Meat in dry natron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marR="0">
                        <a:lnSpc>
                          <a:spcPct val="200000"/>
                        </a:lnSpc>
                        <a:spcBef>
                          <a:spcPts val="0"/>
                        </a:spcBef>
                        <a:spcAft>
                          <a:spcPts val="0"/>
                        </a:spcAft>
                      </a:pPr>
                      <a:r>
                        <a:rPr lang="en-US" sz="1200">
                          <a:latin typeface="Times New Roman"/>
                          <a:ea typeface="Calibri"/>
                          <a:cs typeface="Times New Roman"/>
                        </a:rPr>
                        <a:t>Sample 6: Meat in dry natron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310816">
                <a:tc>
                  <a:txBody>
                    <a:bodyPr/>
                    <a:lstStyle/>
                    <a:p>
                      <a:pPr marL="0" marR="0">
                        <a:lnSpc>
                          <a:spcPct val="200000"/>
                        </a:lnSpc>
                        <a:spcBef>
                          <a:spcPts val="0"/>
                        </a:spcBef>
                        <a:spcAft>
                          <a:spcPts val="0"/>
                        </a:spcAft>
                      </a:pPr>
                      <a:r>
                        <a:rPr lang="en-US" sz="1200">
                          <a:latin typeface="Times New Roman"/>
                          <a:ea typeface="Calibri"/>
                          <a:cs typeface="Times New Roman"/>
                        </a:rPr>
                        <a:t>Original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latin typeface="Times New Roman"/>
                          <a:ea typeface="Calibri"/>
                          <a:cs typeface="Times New Roman"/>
                        </a:rPr>
                        <a:t>2.51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latin typeface="Times New Roman"/>
                          <a:ea typeface="Calibri"/>
                          <a:cs typeface="Times New Roman"/>
                        </a:rPr>
                        <a:t>2.48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0816">
                <a:tc>
                  <a:txBody>
                    <a:bodyPr/>
                    <a:lstStyle/>
                    <a:p>
                      <a:pPr marL="0" marR="0">
                        <a:lnSpc>
                          <a:spcPct val="200000"/>
                        </a:lnSpc>
                        <a:spcBef>
                          <a:spcPts val="0"/>
                        </a:spcBef>
                        <a:spcAft>
                          <a:spcPts val="0"/>
                        </a:spcAft>
                      </a:pPr>
                      <a:r>
                        <a:rPr lang="en-US" sz="1200">
                          <a:latin typeface="Times New Roman"/>
                          <a:ea typeface="Calibri"/>
                          <a:cs typeface="Times New Roman"/>
                        </a:rPr>
                        <a:t>Dried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latin typeface="Times New Roman"/>
                          <a:ea typeface="Calibri"/>
                          <a:cs typeface="Times New Roman"/>
                        </a:rPr>
                        <a:t>1.32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latin typeface="Times New Roman"/>
                          <a:ea typeface="Calibri"/>
                          <a:cs typeface="Times New Roman"/>
                        </a:rPr>
                        <a:t>1.04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438">
                <a:tc>
                  <a:txBody>
                    <a:bodyPr/>
                    <a:lstStyle/>
                    <a:p>
                      <a:pPr marL="0" marR="0">
                        <a:lnSpc>
                          <a:spcPct val="115000"/>
                        </a:lnSpc>
                        <a:spcBef>
                          <a:spcPts val="0"/>
                        </a:spcBef>
                        <a:spcAft>
                          <a:spcPts val="0"/>
                        </a:spcAft>
                      </a:pPr>
                      <a:r>
                        <a:rPr lang="en-US" sz="1200">
                          <a:latin typeface="Times New Roman"/>
                          <a:ea typeface="Calibri"/>
                          <a:cs typeface="Times New Roman"/>
                        </a:rPr>
                        <a:t>Total weight loss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latin typeface="Times New Roman"/>
                          <a:ea typeface="Calibri"/>
                          <a:cs typeface="Times New Roman"/>
                        </a:rPr>
                        <a:t>1.19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200000"/>
                        </a:lnSpc>
                        <a:spcBef>
                          <a:spcPts val="0"/>
                        </a:spcBef>
                        <a:spcAft>
                          <a:spcPts val="0"/>
                        </a:spcAft>
                      </a:pPr>
                      <a:r>
                        <a:rPr lang="en-US" sz="1200">
                          <a:latin typeface="Times New Roman"/>
                          <a:ea typeface="Calibri"/>
                          <a:cs typeface="Times New Roman"/>
                        </a:rPr>
                        <a:t>1.44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2314">
                <a:tc>
                  <a:txBody>
                    <a:bodyPr/>
                    <a:lstStyle/>
                    <a:p>
                      <a:pPr marL="0" marR="0">
                        <a:lnSpc>
                          <a:spcPct val="200000"/>
                        </a:lnSpc>
                        <a:spcBef>
                          <a:spcPts val="0"/>
                        </a:spcBef>
                        <a:spcAft>
                          <a:spcPts val="0"/>
                        </a:spcAft>
                      </a:pPr>
                      <a:r>
                        <a:rPr lang="en-US" sz="1200">
                          <a:latin typeface="Times New Roman"/>
                          <a:ea typeface="Calibri"/>
                          <a:cs typeface="Times New Roman"/>
                        </a:rPr>
                        <a:t>Observations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a:ea typeface="Calibri"/>
                          <a:cs typeface="Times New Roman"/>
                        </a:rPr>
                        <a:t>It does not appear as dried as the other samples in dry natron and also came out of the </a:t>
                      </a:r>
                      <a:r>
                        <a:rPr lang="en-US" sz="1200" dirty="0" err="1">
                          <a:latin typeface="Times New Roman"/>
                          <a:ea typeface="Calibri"/>
                          <a:cs typeface="Times New Roman"/>
                        </a:rPr>
                        <a:t>petri</a:t>
                      </a:r>
                      <a:r>
                        <a:rPr lang="en-US" sz="1200" dirty="0">
                          <a:latin typeface="Times New Roman"/>
                          <a:ea typeface="Calibri"/>
                          <a:cs typeface="Times New Roman"/>
                        </a:rPr>
                        <a:t> dish with excess natron coating it, unlike samples 1 and 4.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Times New Roman"/>
                          <a:ea typeface="Calibri"/>
                          <a:cs typeface="Times New Roman"/>
                        </a:rPr>
                        <a:t>It does not appear as dried as the other samples in dry natron and also came out of the </a:t>
                      </a:r>
                      <a:r>
                        <a:rPr lang="en-US" sz="1200" dirty="0" smtClean="0">
                          <a:latin typeface="Times New Roman"/>
                          <a:ea typeface="Calibri"/>
                          <a:cs typeface="Times New Roman"/>
                        </a:rPr>
                        <a:t>Petri </a:t>
                      </a:r>
                      <a:r>
                        <a:rPr lang="en-US" sz="1200" dirty="0">
                          <a:latin typeface="Times New Roman"/>
                          <a:ea typeface="Calibri"/>
                          <a:cs typeface="Times New Roman"/>
                        </a:rPr>
                        <a:t>dish with excess natron coating it, unlike samples 1 and 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2" name="TextBox 41"/>
          <p:cNvSpPr txBox="1"/>
          <p:nvPr/>
        </p:nvSpPr>
        <p:spPr>
          <a:xfrm>
            <a:off x="1066800" y="9372600"/>
            <a:ext cx="3733800" cy="353943"/>
          </a:xfrm>
          <a:prstGeom prst="rect">
            <a:avLst/>
          </a:prstGeom>
          <a:noFill/>
        </p:spPr>
        <p:txBody>
          <a:bodyPr wrap="square" rtlCol="0">
            <a:spAutoFit/>
          </a:bodyPr>
          <a:lstStyle/>
          <a:p>
            <a:endParaRPr lang="en-US" dirty="0"/>
          </a:p>
        </p:txBody>
      </p:sp>
      <p:sp>
        <p:nvSpPr>
          <p:cNvPr id="43" name="TextBox 42"/>
          <p:cNvSpPr txBox="1"/>
          <p:nvPr/>
        </p:nvSpPr>
        <p:spPr>
          <a:xfrm>
            <a:off x="1066800" y="9525000"/>
            <a:ext cx="8915400" cy="615553"/>
          </a:xfrm>
          <a:prstGeom prst="rect">
            <a:avLst/>
          </a:prstGeom>
          <a:noFill/>
        </p:spPr>
        <p:txBody>
          <a:bodyPr wrap="square" rtlCol="0">
            <a:spAutoFit/>
          </a:bodyPr>
          <a:lstStyle/>
          <a:p>
            <a:r>
              <a:rPr lang="en-US" dirty="0" smtClean="0"/>
              <a:t>A mummy from the Ming Dynasty was uncovered after being preserved in a flooded coffin, showing how tissue can be preserved in an aqueous solution. </a:t>
            </a:r>
            <a:endParaRPr lang="en-US" dirty="0"/>
          </a:p>
        </p:txBody>
      </p:sp>
      <p:cxnSp>
        <p:nvCxnSpPr>
          <p:cNvPr id="45" name="Straight Connector 44"/>
          <p:cNvCxnSpPr/>
          <p:nvPr/>
        </p:nvCxnSpPr>
        <p:spPr>
          <a:xfrm>
            <a:off x="4876800" y="9372600"/>
            <a:ext cx="4419600"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1300</TotalTime>
  <Words>777</Words>
  <Application>Microsoft Office PowerPoint</Application>
  <PresentationFormat>Custom</PresentationFormat>
  <Paragraphs>173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Dehydration of Tissue by Natron Ellie Fuelling and Ibad Jafri 2011-2012</vt:lpstr>
    </vt:vector>
  </TitlesOfParts>
  <Company>Graphicsland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poster example</dc:title>
  <dc:subject>Template For Scientific Poster Presentation</dc:subject>
  <dc:creator>Graphicsland/MakeSigns.com</dc:creator>
  <cp:keywords>scientific, research, template, custom, poster, presentation, symposium, printing, PowerPoint, create, design, example, sample, download</cp:keywords>
  <dc:description>We offer free PowerPoint poster templates to help you design your very own scientific poster presentation.</dc:description>
  <cp:lastModifiedBy>Administratr</cp:lastModifiedBy>
  <cp:revision>178</cp:revision>
  <dcterms:created xsi:type="dcterms:W3CDTF">2004-05-07T18:01:01Z</dcterms:created>
  <dcterms:modified xsi:type="dcterms:W3CDTF">2012-03-08T20:51:08Z</dcterms:modified>
  <cp:category>science research poster</cp:category>
</cp:coreProperties>
</file>